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88" r:id="rId2"/>
    <p:sldId id="389" r:id="rId3"/>
    <p:sldId id="372" r:id="rId4"/>
    <p:sldId id="370" r:id="rId5"/>
    <p:sldId id="299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402" r:id="rId19"/>
    <p:sldId id="403" r:id="rId20"/>
    <p:sldId id="404" r:id="rId21"/>
    <p:sldId id="405" r:id="rId22"/>
    <p:sldId id="346" r:id="rId23"/>
    <p:sldId id="351" r:id="rId24"/>
    <p:sldId id="365" r:id="rId25"/>
    <p:sldId id="383" r:id="rId26"/>
    <p:sldId id="385" r:id="rId27"/>
    <p:sldId id="387" r:id="rId28"/>
    <p:sldId id="359" r:id="rId29"/>
    <p:sldId id="361" r:id="rId30"/>
    <p:sldId id="374" r:id="rId31"/>
    <p:sldId id="357" r:id="rId32"/>
    <p:sldId id="355" r:id="rId33"/>
    <p:sldId id="371" r:id="rId34"/>
    <p:sldId id="301" r:id="rId35"/>
    <p:sldId id="28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026" autoAdjust="0"/>
  </p:normalViewPr>
  <p:slideViewPr>
    <p:cSldViewPr>
      <p:cViewPr varScale="1">
        <p:scale>
          <a:sx n="86" d="100"/>
          <a:sy n="86" d="100"/>
        </p:scale>
        <p:origin x="-960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7403BD-3AE9-43EB-9678-A1E56AD7C79E}" type="doc">
      <dgm:prSet loTypeId="urn:microsoft.com/office/officeart/2005/8/layout/default#1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F78EE14-66F4-46AB-A040-0C80739FC83B}">
      <dgm:prSet phldrT="[Text]" custT="1"/>
      <dgm:spPr/>
      <dgm:t>
        <a:bodyPr lIns="36000" rIns="36000"/>
        <a:lstStyle/>
        <a:p>
          <a:r>
            <a:rPr lang="en-US" sz="6000" b="1" dirty="0"/>
            <a:t>50%</a:t>
          </a:r>
          <a:endParaRPr lang="en-US" sz="2000" b="1" dirty="0"/>
        </a:p>
        <a:p>
          <a:r>
            <a:rPr lang="en-US" sz="2000" b="1" dirty="0"/>
            <a:t>Annual Growth Rate of AI spend</a:t>
          </a:r>
        </a:p>
      </dgm:t>
    </dgm:pt>
    <dgm:pt modelId="{8F2B0916-BB42-42E0-BD18-28BBFCD488E4}" type="parTrans" cxnId="{B89AD088-A5E6-4E2C-8146-3252AA530228}">
      <dgm:prSet/>
      <dgm:spPr/>
      <dgm:t>
        <a:bodyPr/>
        <a:lstStyle/>
        <a:p>
          <a:endParaRPr lang="en-US" sz="700" b="1"/>
        </a:p>
      </dgm:t>
    </dgm:pt>
    <dgm:pt modelId="{F6649BE8-AF56-4D55-A368-8DE3AC777B3D}" type="sibTrans" cxnId="{B89AD088-A5E6-4E2C-8146-3252AA530228}">
      <dgm:prSet/>
      <dgm:spPr/>
      <dgm:t>
        <a:bodyPr/>
        <a:lstStyle/>
        <a:p>
          <a:endParaRPr lang="en-US" sz="700" b="1"/>
        </a:p>
      </dgm:t>
    </dgm:pt>
    <dgm:pt modelId="{1B5AFFE8-1749-4DAA-B241-1E733297CE95}">
      <dgm:prSet phldrT="[Text]" custT="1"/>
      <dgm:spPr/>
      <dgm:t>
        <a:bodyPr lIns="36000" rIns="36000"/>
        <a:lstStyle/>
        <a:p>
          <a:r>
            <a:rPr lang="en-US" sz="6000" b="1" dirty="0"/>
            <a:t>$58B</a:t>
          </a:r>
        </a:p>
        <a:p>
          <a:r>
            <a:rPr lang="en-US" sz="2000" b="1" dirty="0"/>
            <a:t>AI spend</a:t>
          </a:r>
          <a:br>
            <a:rPr lang="en-US" sz="2000" b="1" dirty="0"/>
          </a:br>
          <a:r>
            <a:rPr lang="en-US" sz="2000" b="1" dirty="0"/>
            <a:t> by 2021</a:t>
          </a:r>
        </a:p>
      </dgm:t>
    </dgm:pt>
    <dgm:pt modelId="{E13E4E34-24E3-4D35-A9D9-21AFC95B1EBD}" type="parTrans" cxnId="{794A7BAC-1196-4D1C-9643-AE87105DD08A}">
      <dgm:prSet/>
      <dgm:spPr/>
      <dgm:t>
        <a:bodyPr/>
        <a:lstStyle/>
        <a:p>
          <a:endParaRPr lang="en-US" sz="700" b="1"/>
        </a:p>
      </dgm:t>
    </dgm:pt>
    <dgm:pt modelId="{76AE8163-A26E-4D36-A36A-BB7ECAA188B4}" type="sibTrans" cxnId="{794A7BAC-1196-4D1C-9643-AE87105DD08A}">
      <dgm:prSet/>
      <dgm:spPr/>
      <dgm:t>
        <a:bodyPr/>
        <a:lstStyle/>
        <a:p>
          <a:endParaRPr lang="en-US" sz="700" b="1"/>
        </a:p>
      </dgm:t>
    </dgm:pt>
    <dgm:pt modelId="{51746EF0-71EB-4EB7-996C-C67007E7D049}">
      <dgm:prSet phldrT="[Text]" custT="1"/>
      <dgm:spPr/>
      <dgm:t>
        <a:bodyPr lIns="36000" rIns="36000"/>
        <a:lstStyle/>
        <a:p>
          <a:r>
            <a:rPr lang="en-US" sz="6000" b="1" dirty="0"/>
            <a:t>$31B</a:t>
          </a:r>
        </a:p>
        <a:p>
          <a:r>
            <a:rPr lang="en-US" sz="2000" b="1" dirty="0"/>
            <a:t>Enterprise AI revenues by 2025</a:t>
          </a:r>
        </a:p>
      </dgm:t>
    </dgm:pt>
    <dgm:pt modelId="{C87E20CE-633D-4A3C-879A-ECA216704817}" type="parTrans" cxnId="{4BDAF821-3D4B-478F-955F-9DE932E68EBB}">
      <dgm:prSet/>
      <dgm:spPr/>
      <dgm:t>
        <a:bodyPr/>
        <a:lstStyle/>
        <a:p>
          <a:endParaRPr lang="en-US" sz="700" b="1"/>
        </a:p>
      </dgm:t>
    </dgm:pt>
    <dgm:pt modelId="{D5E68ACE-7994-4D38-B8E5-87231D15EAB5}" type="sibTrans" cxnId="{4BDAF821-3D4B-478F-955F-9DE932E68EBB}">
      <dgm:prSet/>
      <dgm:spPr/>
      <dgm:t>
        <a:bodyPr/>
        <a:lstStyle/>
        <a:p>
          <a:endParaRPr lang="en-US" sz="700" b="1"/>
        </a:p>
      </dgm:t>
    </dgm:pt>
    <dgm:pt modelId="{F855A625-E161-48F4-8980-E83C6A879D68}">
      <dgm:prSet phldrT="[Text]" custT="1"/>
      <dgm:spPr/>
      <dgm:t>
        <a:bodyPr/>
        <a:lstStyle/>
        <a:p>
          <a:r>
            <a:rPr lang="en-US" sz="6000" b="1" dirty="0"/>
            <a:t>84%</a:t>
          </a:r>
        </a:p>
        <a:p>
          <a:r>
            <a:rPr lang="en-US" sz="2000" b="1" dirty="0"/>
            <a:t>% of companies investing in AI</a:t>
          </a:r>
        </a:p>
      </dgm:t>
    </dgm:pt>
    <dgm:pt modelId="{D7DFD5BC-FDF0-404C-83FC-218D4EF9E0FC}" type="parTrans" cxnId="{1F1782AF-C724-45D5-A1BF-80C07166DBAB}">
      <dgm:prSet/>
      <dgm:spPr/>
      <dgm:t>
        <a:bodyPr/>
        <a:lstStyle/>
        <a:p>
          <a:endParaRPr lang="en-US" sz="700" b="1"/>
        </a:p>
      </dgm:t>
    </dgm:pt>
    <dgm:pt modelId="{5192C1D0-EDE4-4BF8-9D9D-E6B84C5232FA}" type="sibTrans" cxnId="{1F1782AF-C724-45D5-A1BF-80C07166DBAB}">
      <dgm:prSet/>
      <dgm:spPr/>
      <dgm:t>
        <a:bodyPr/>
        <a:lstStyle/>
        <a:p>
          <a:endParaRPr lang="en-US" sz="700" b="1"/>
        </a:p>
      </dgm:t>
    </dgm:pt>
    <dgm:pt modelId="{BC0C1FDF-A581-4A73-8523-5C18829BA34B}" type="pres">
      <dgm:prSet presAssocID="{4D7403BD-3AE9-43EB-9678-A1E56AD7C79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419243-C9CF-4EE2-A036-968BDAD5E85B}" type="pres">
      <dgm:prSet presAssocID="{7F78EE14-66F4-46AB-A040-0C80739FC83B}" presName="node" presStyleLbl="node1" presStyleIdx="0" presStyleCnt="4" custScaleY="167320" custLinFactNeighborY="5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8CCBE7-26AB-4076-9CAA-A4ACA39881FB}" type="pres">
      <dgm:prSet presAssocID="{F6649BE8-AF56-4D55-A368-8DE3AC777B3D}" presName="sibTrans" presStyleCnt="0"/>
      <dgm:spPr/>
    </dgm:pt>
    <dgm:pt modelId="{8C9C5358-51B7-4094-879D-F469FA46611E}" type="pres">
      <dgm:prSet presAssocID="{1B5AFFE8-1749-4DAA-B241-1E733297CE95}" presName="node" presStyleLbl="node1" presStyleIdx="1" presStyleCnt="4" custScaleY="166364" custLinFactNeighborY="-64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8025F-32D3-4032-8B9F-DF94E6C15E6C}" type="pres">
      <dgm:prSet presAssocID="{76AE8163-A26E-4D36-A36A-BB7ECAA188B4}" presName="sibTrans" presStyleCnt="0"/>
      <dgm:spPr/>
    </dgm:pt>
    <dgm:pt modelId="{53AAAADF-971A-4A3D-9ADE-2D8BAAEF876F}" type="pres">
      <dgm:prSet presAssocID="{51746EF0-71EB-4EB7-996C-C67007E7D049}" presName="node" presStyleLbl="node1" presStyleIdx="2" presStyleCnt="4" custScaleY="166364" custLinFactNeighborY="-64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CA92B-9BA5-46B5-86EF-12FFBF713FA6}" type="pres">
      <dgm:prSet presAssocID="{D5E68ACE-7994-4D38-B8E5-87231D15EAB5}" presName="sibTrans" presStyleCnt="0"/>
      <dgm:spPr/>
    </dgm:pt>
    <dgm:pt modelId="{4DF85229-3623-4B06-9418-24F944FDD0DC}" type="pres">
      <dgm:prSet presAssocID="{F855A625-E161-48F4-8980-E83C6A879D68}" presName="node" presStyleLbl="node1" presStyleIdx="3" presStyleCnt="4" custScaleY="167320" custLinFactNeighborX="126" custLinFactNeighborY="2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CFCEC2-EF44-D945-A256-3DA669E9A54F}" type="presOf" srcId="{7F78EE14-66F4-46AB-A040-0C80739FC83B}" destId="{30419243-C9CF-4EE2-A036-968BDAD5E85B}" srcOrd="0" destOrd="0" presId="urn:microsoft.com/office/officeart/2005/8/layout/default#1"/>
    <dgm:cxn modelId="{4BDAF821-3D4B-478F-955F-9DE932E68EBB}" srcId="{4D7403BD-3AE9-43EB-9678-A1E56AD7C79E}" destId="{51746EF0-71EB-4EB7-996C-C67007E7D049}" srcOrd="2" destOrd="0" parTransId="{C87E20CE-633D-4A3C-879A-ECA216704817}" sibTransId="{D5E68ACE-7994-4D38-B8E5-87231D15EAB5}"/>
    <dgm:cxn modelId="{AAD62241-5AF0-A14F-8D7E-0ACF3D1A7D9C}" type="presOf" srcId="{51746EF0-71EB-4EB7-996C-C67007E7D049}" destId="{53AAAADF-971A-4A3D-9ADE-2D8BAAEF876F}" srcOrd="0" destOrd="0" presId="urn:microsoft.com/office/officeart/2005/8/layout/default#1"/>
    <dgm:cxn modelId="{B89AD088-A5E6-4E2C-8146-3252AA530228}" srcId="{4D7403BD-3AE9-43EB-9678-A1E56AD7C79E}" destId="{7F78EE14-66F4-46AB-A040-0C80739FC83B}" srcOrd="0" destOrd="0" parTransId="{8F2B0916-BB42-42E0-BD18-28BBFCD488E4}" sibTransId="{F6649BE8-AF56-4D55-A368-8DE3AC777B3D}"/>
    <dgm:cxn modelId="{78022F94-B2AE-0243-AD38-92596579C4C9}" type="presOf" srcId="{1B5AFFE8-1749-4DAA-B241-1E733297CE95}" destId="{8C9C5358-51B7-4094-879D-F469FA46611E}" srcOrd="0" destOrd="0" presId="urn:microsoft.com/office/officeart/2005/8/layout/default#1"/>
    <dgm:cxn modelId="{52F543BA-7722-E742-AB15-BBD151BCE600}" type="presOf" srcId="{4D7403BD-3AE9-43EB-9678-A1E56AD7C79E}" destId="{BC0C1FDF-A581-4A73-8523-5C18829BA34B}" srcOrd="0" destOrd="0" presId="urn:microsoft.com/office/officeart/2005/8/layout/default#1"/>
    <dgm:cxn modelId="{DBB51D31-0175-564D-A9C0-8D50FE52C7DE}" type="presOf" srcId="{F855A625-E161-48F4-8980-E83C6A879D68}" destId="{4DF85229-3623-4B06-9418-24F944FDD0DC}" srcOrd="0" destOrd="0" presId="urn:microsoft.com/office/officeart/2005/8/layout/default#1"/>
    <dgm:cxn modelId="{1F1782AF-C724-45D5-A1BF-80C07166DBAB}" srcId="{4D7403BD-3AE9-43EB-9678-A1E56AD7C79E}" destId="{F855A625-E161-48F4-8980-E83C6A879D68}" srcOrd="3" destOrd="0" parTransId="{D7DFD5BC-FDF0-404C-83FC-218D4EF9E0FC}" sibTransId="{5192C1D0-EDE4-4BF8-9D9D-E6B84C5232FA}"/>
    <dgm:cxn modelId="{794A7BAC-1196-4D1C-9643-AE87105DD08A}" srcId="{4D7403BD-3AE9-43EB-9678-A1E56AD7C79E}" destId="{1B5AFFE8-1749-4DAA-B241-1E733297CE95}" srcOrd="1" destOrd="0" parTransId="{E13E4E34-24E3-4D35-A9D9-21AFC95B1EBD}" sibTransId="{76AE8163-A26E-4D36-A36A-BB7ECAA188B4}"/>
    <dgm:cxn modelId="{FF141253-ECA1-2747-AF64-A57EA584C33D}" type="presParOf" srcId="{BC0C1FDF-A581-4A73-8523-5C18829BA34B}" destId="{30419243-C9CF-4EE2-A036-968BDAD5E85B}" srcOrd="0" destOrd="0" presId="urn:microsoft.com/office/officeart/2005/8/layout/default#1"/>
    <dgm:cxn modelId="{EDDFFD48-7FB5-8241-8366-DD8B5C0075B9}" type="presParOf" srcId="{BC0C1FDF-A581-4A73-8523-5C18829BA34B}" destId="{5B8CCBE7-26AB-4076-9CAA-A4ACA39881FB}" srcOrd="1" destOrd="0" presId="urn:microsoft.com/office/officeart/2005/8/layout/default#1"/>
    <dgm:cxn modelId="{9DAB8F9D-6B58-B245-8245-6AEC5AD98210}" type="presParOf" srcId="{BC0C1FDF-A581-4A73-8523-5C18829BA34B}" destId="{8C9C5358-51B7-4094-879D-F469FA46611E}" srcOrd="2" destOrd="0" presId="urn:microsoft.com/office/officeart/2005/8/layout/default#1"/>
    <dgm:cxn modelId="{AED7DA4B-C5AC-2C48-9B22-54CC7425DF2E}" type="presParOf" srcId="{BC0C1FDF-A581-4A73-8523-5C18829BA34B}" destId="{70B8025F-32D3-4032-8B9F-DF94E6C15E6C}" srcOrd="3" destOrd="0" presId="urn:microsoft.com/office/officeart/2005/8/layout/default#1"/>
    <dgm:cxn modelId="{EFB453C5-1F60-D347-8C6A-6CE6869EDB24}" type="presParOf" srcId="{BC0C1FDF-A581-4A73-8523-5C18829BA34B}" destId="{53AAAADF-971A-4A3D-9ADE-2D8BAAEF876F}" srcOrd="4" destOrd="0" presId="urn:microsoft.com/office/officeart/2005/8/layout/default#1"/>
    <dgm:cxn modelId="{AB0DA106-18B7-0B41-B2A6-4DB56BA76003}" type="presParOf" srcId="{BC0C1FDF-A581-4A73-8523-5C18829BA34B}" destId="{63ECA92B-9BA5-46B5-86EF-12FFBF713FA6}" srcOrd="5" destOrd="0" presId="urn:microsoft.com/office/officeart/2005/8/layout/default#1"/>
    <dgm:cxn modelId="{62E85526-5D88-194B-B46E-369BBC137A73}" type="presParOf" srcId="{BC0C1FDF-A581-4A73-8523-5C18829BA34B}" destId="{4DF85229-3623-4B06-9418-24F944FDD0DC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7403BD-3AE9-43EB-9678-A1E56AD7C79E}" type="doc">
      <dgm:prSet loTypeId="urn:microsoft.com/office/officeart/2005/8/layout/default#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F78EE14-66F4-46AB-A040-0C80739FC83B}">
      <dgm:prSet phldrT="[Text]" custT="1"/>
      <dgm:spPr/>
      <dgm:t>
        <a:bodyPr/>
        <a:lstStyle/>
        <a:p>
          <a:r>
            <a:rPr lang="en-US" sz="4800" b="1" dirty="0"/>
            <a:t>28.5%</a:t>
          </a:r>
        </a:p>
        <a:p>
          <a:r>
            <a:rPr lang="en-US" sz="2000" b="1" dirty="0"/>
            <a:t>Error rate in 2010 for image labeling</a:t>
          </a:r>
        </a:p>
      </dgm:t>
    </dgm:pt>
    <dgm:pt modelId="{8F2B0916-BB42-42E0-BD18-28BBFCD488E4}" type="parTrans" cxnId="{B89AD088-A5E6-4E2C-8146-3252AA530228}">
      <dgm:prSet/>
      <dgm:spPr/>
      <dgm:t>
        <a:bodyPr/>
        <a:lstStyle/>
        <a:p>
          <a:endParaRPr lang="en-US" sz="700" b="1"/>
        </a:p>
      </dgm:t>
    </dgm:pt>
    <dgm:pt modelId="{F6649BE8-AF56-4D55-A368-8DE3AC777B3D}" type="sibTrans" cxnId="{B89AD088-A5E6-4E2C-8146-3252AA530228}">
      <dgm:prSet/>
      <dgm:spPr/>
      <dgm:t>
        <a:bodyPr/>
        <a:lstStyle/>
        <a:p>
          <a:endParaRPr lang="en-US" sz="700" b="1"/>
        </a:p>
      </dgm:t>
    </dgm:pt>
    <dgm:pt modelId="{1B5AFFE8-1749-4DAA-B241-1E733297CE95}">
      <dgm:prSet phldrT="[Text]" custT="1"/>
      <dgm:spPr/>
      <dgm:t>
        <a:bodyPr/>
        <a:lstStyle/>
        <a:p>
          <a:r>
            <a:rPr lang="en-US" sz="4800" b="1" dirty="0"/>
            <a:t>2.5%</a:t>
          </a:r>
        </a:p>
        <a:p>
          <a:r>
            <a:rPr lang="en-US" sz="2000" b="1" dirty="0"/>
            <a:t>Error rate in 2017 for image labeling</a:t>
          </a:r>
        </a:p>
      </dgm:t>
    </dgm:pt>
    <dgm:pt modelId="{E13E4E34-24E3-4D35-A9D9-21AFC95B1EBD}" type="parTrans" cxnId="{794A7BAC-1196-4D1C-9643-AE87105DD08A}">
      <dgm:prSet/>
      <dgm:spPr/>
      <dgm:t>
        <a:bodyPr/>
        <a:lstStyle/>
        <a:p>
          <a:endParaRPr lang="en-US" sz="700" b="1"/>
        </a:p>
      </dgm:t>
    </dgm:pt>
    <dgm:pt modelId="{76AE8163-A26E-4D36-A36A-BB7ECAA188B4}" type="sibTrans" cxnId="{794A7BAC-1196-4D1C-9643-AE87105DD08A}">
      <dgm:prSet/>
      <dgm:spPr/>
      <dgm:t>
        <a:bodyPr/>
        <a:lstStyle/>
        <a:p>
          <a:endParaRPr lang="en-US" sz="700" b="1"/>
        </a:p>
      </dgm:t>
    </dgm:pt>
    <dgm:pt modelId="{51746EF0-71EB-4EB7-996C-C67007E7D049}">
      <dgm:prSet phldrT="[Text]" custT="1"/>
      <dgm:spPr/>
      <dgm:t>
        <a:bodyPr/>
        <a:lstStyle/>
        <a:p>
          <a:r>
            <a:rPr lang="en-US" sz="4800" b="1" dirty="0"/>
            <a:t>7B</a:t>
          </a:r>
          <a:endParaRPr lang="en-US" sz="2000" b="1" dirty="0"/>
        </a:p>
        <a:p>
          <a:r>
            <a:rPr lang="en-US" sz="2000" b="1" dirty="0"/>
            <a:t>Number of AI-powered digital assistants 2020</a:t>
          </a:r>
        </a:p>
      </dgm:t>
    </dgm:pt>
    <dgm:pt modelId="{C87E20CE-633D-4A3C-879A-ECA216704817}" type="parTrans" cxnId="{4BDAF821-3D4B-478F-955F-9DE932E68EBB}">
      <dgm:prSet/>
      <dgm:spPr/>
      <dgm:t>
        <a:bodyPr/>
        <a:lstStyle/>
        <a:p>
          <a:endParaRPr lang="en-US" sz="700" b="1"/>
        </a:p>
      </dgm:t>
    </dgm:pt>
    <dgm:pt modelId="{D5E68ACE-7994-4D38-B8E5-87231D15EAB5}" type="sibTrans" cxnId="{4BDAF821-3D4B-478F-955F-9DE932E68EBB}">
      <dgm:prSet/>
      <dgm:spPr/>
      <dgm:t>
        <a:bodyPr/>
        <a:lstStyle/>
        <a:p>
          <a:endParaRPr lang="en-US" sz="700" b="1"/>
        </a:p>
      </dgm:t>
    </dgm:pt>
    <dgm:pt modelId="{F855A625-E161-48F4-8980-E83C6A879D68}">
      <dgm:prSet phldrT="[Text]" custT="1"/>
      <dgm:spPr/>
      <dgm:t>
        <a:bodyPr/>
        <a:lstStyle/>
        <a:p>
          <a:r>
            <a:rPr lang="en-US" sz="4800" b="1" dirty="0"/>
            <a:t>3584</a:t>
          </a:r>
        </a:p>
        <a:p>
          <a:r>
            <a:rPr lang="en-US" sz="2000" b="1" dirty="0"/>
            <a:t>Number of cores in Nvidia’s GPU</a:t>
          </a:r>
        </a:p>
      </dgm:t>
    </dgm:pt>
    <dgm:pt modelId="{D7DFD5BC-FDF0-404C-83FC-218D4EF9E0FC}" type="parTrans" cxnId="{1F1782AF-C724-45D5-A1BF-80C07166DBAB}">
      <dgm:prSet/>
      <dgm:spPr/>
      <dgm:t>
        <a:bodyPr/>
        <a:lstStyle/>
        <a:p>
          <a:endParaRPr lang="en-US" sz="700" b="1"/>
        </a:p>
      </dgm:t>
    </dgm:pt>
    <dgm:pt modelId="{5192C1D0-EDE4-4BF8-9D9D-E6B84C5232FA}" type="sibTrans" cxnId="{1F1782AF-C724-45D5-A1BF-80C07166DBAB}">
      <dgm:prSet/>
      <dgm:spPr/>
      <dgm:t>
        <a:bodyPr/>
        <a:lstStyle/>
        <a:p>
          <a:endParaRPr lang="en-US" sz="700" b="1"/>
        </a:p>
      </dgm:t>
    </dgm:pt>
    <dgm:pt modelId="{BC0C1FDF-A581-4A73-8523-5C18829BA34B}" type="pres">
      <dgm:prSet presAssocID="{4D7403BD-3AE9-43EB-9678-A1E56AD7C79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419243-C9CF-4EE2-A036-968BDAD5E85B}" type="pres">
      <dgm:prSet presAssocID="{7F78EE14-66F4-46AB-A040-0C80739FC83B}" presName="node" presStyleLbl="node1" presStyleIdx="0" presStyleCnt="4" custScaleY="1663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8CCBE7-26AB-4076-9CAA-A4ACA39881FB}" type="pres">
      <dgm:prSet presAssocID="{F6649BE8-AF56-4D55-A368-8DE3AC777B3D}" presName="sibTrans" presStyleCnt="0"/>
      <dgm:spPr/>
    </dgm:pt>
    <dgm:pt modelId="{8C9C5358-51B7-4094-879D-F469FA46611E}" type="pres">
      <dgm:prSet presAssocID="{1B5AFFE8-1749-4DAA-B241-1E733297CE95}" presName="node" presStyleLbl="node1" presStyleIdx="1" presStyleCnt="4" custScaleY="1663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8025F-32D3-4032-8B9F-DF94E6C15E6C}" type="pres">
      <dgm:prSet presAssocID="{76AE8163-A26E-4D36-A36A-BB7ECAA188B4}" presName="sibTrans" presStyleCnt="0"/>
      <dgm:spPr/>
    </dgm:pt>
    <dgm:pt modelId="{53AAAADF-971A-4A3D-9ADE-2D8BAAEF876F}" type="pres">
      <dgm:prSet presAssocID="{51746EF0-71EB-4EB7-996C-C67007E7D049}" presName="node" presStyleLbl="node1" presStyleIdx="2" presStyleCnt="4" custScaleY="1663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CA92B-9BA5-46B5-86EF-12FFBF713FA6}" type="pres">
      <dgm:prSet presAssocID="{D5E68ACE-7994-4D38-B8E5-87231D15EAB5}" presName="sibTrans" presStyleCnt="0"/>
      <dgm:spPr/>
    </dgm:pt>
    <dgm:pt modelId="{4DF85229-3623-4B06-9418-24F944FDD0DC}" type="pres">
      <dgm:prSet presAssocID="{F855A625-E161-48F4-8980-E83C6A879D68}" presName="node" presStyleLbl="node1" presStyleIdx="3" presStyleCnt="4" custScaleY="166364" custLinFactNeighborX="126" custLinFactNeighborY="-4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FF0A3C-20AB-FD4A-B561-EBA1AA30C506}" type="presOf" srcId="{F855A625-E161-48F4-8980-E83C6A879D68}" destId="{4DF85229-3623-4B06-9418-24F944FDD0DC}" srcOrd="0" destOrd="0" presId="urn:microsoft.com/office/officeart/2005/8/layout/default#1"/>
    <dgm:cxn modelId="{5AADC34F-1B29-0E45-B4D0-0E7D616A4B67}" type="presOf" srcId="{7F78EE14-66F4-46AB-A040-0C80739FC83B}" destId="{30419243-C9CF-4EE2-A036-968BDAD5E85B}" srcOrd="0" destOrd="0" presId="urn:microsoft.com/office/officeart/2005/8/layout/default#1"/>
    <dgm:cxn modelId="{E251F3D9-B732-BA4F-A302-40CEB884CA63}" type="presOf" srcId="{4D7403BD-3AE9-43EB-9678-A1E56AD7C79E}" destId="{BC0C1FDF-A581-4A73-8523-5C18829BA34B}" srcOrd="0" destOrd="0" presId="urn:microsoft.com/office/officeart/2005/8/layout/default#1"/>
    <dgm:cxn modelId="{1F1782AF-C724-45D5-A1BF-80C07166DBAB}" srcId="{4D7403BD-3AE9-43EB-9678-A1E56AD7C79E}" destId="{F855A625-E161-48F4-8980-E83C6A879D68}" srcOrd="3" destOrd="0" parTransId="{D7DFD5BC-FDF0-404C-83FC-218D4EF9E0FC}" sibTransId="{5192C1D0-EDE4-4BF8-9D9D-E6B84C5232FA}"/>
    <dgm:cxn modelId="{A8B970F9-803B-5C42-8CED-1D6E5FE2C382}" type="presOf" srcId="{51746EF0-71EB-4EB7-996C-C67007E7D049}" destId="{53AAAADF-971A-4A3D-9ADE-2D8BAAEF876F}" srcOrd="0" destOrd="0" presId="urn:microsoft.com/office/officeart/2005/8/layout/default#1"/>
    <dgm:cxn modelId="{4BDAF821-3D4B-478F-955F-9DE932E68EBB}" srcId="{4D7403BD-3AE9-43EB-9678-A1E56AD7C79E}" destId="{51746EF0-71EB-4EB7-996C-C67007E7D049}" srcOrd="2" destOrd="0" parTransId="{C87E20CE-633D-4A3C-879A-ECA216704817}" sibTransId="{D5E68ACE-7994-4D38-B8E5-87231D15EAB5}"/>
    <dgm:cxn modelId="{B89AD088-A5E6-4E2C-8146-3252AA530228}" srcId="{4D7403BD-3AE9-43EB-9678-A1E56AD7C79E}" destId="{7F78EE14-66F4-46AB-A040-0C80739FC83B}" srcOrd="0" destOrd="0" parTransId="{8F2B0916-BB42-42E0-BD18-28BBFCD488E4}" sibTransId="{F6649BE8-AF56-4D55-A368-8DE3AC777B3D}"/>
    <dgm:cxn modelId="{794A7BAC-1196-4D1C-9643-AE87105DD08A}" srcId="{4D7403BD-3AE9-43EB-9678-A1E56AD7C79E}" destId="{1B5AFFE8-1749-4DAA-B241-1E733297CE95}" srcOrd="1" destOrd="0" parTransId="{E13E4E34-24E3-4D35-A9D9-21AFC95B1EBD}" sibTransId="{76AE8163-A26E-4D36-A36A-BB7ECAA188B4}"/>
    <dgm:cxn modelId="{83E2F979-8C4F-4C44-8792-6684209CC663}" type="presOf" srcId="{1B5AFFE8-1749-4DAA-B241-1E733297CE95}" destId="{8C9C5358-51B7-4094-879D-F469FA46611E}" srcOrd="0" destOrd="0" presId="urn:microsoft.com/office/officeart/2005/8/layout/default#1"/>
    <dgm:cxn modelId="{5C9E2475-33FB-CD45-987E-790F4F752446}" type="presParOf" srcId="{BC0C1FDF-A581-4A73-8523-5C18829BA34B}" destId="{30419243-C9CF-4EE2-A036-968BDAD5E85B}" srcOrd="0" destOrd="0" presId="urn:microsoft.com/office/officeart/2005/8/layout/default#1"/>
    <dgm:cxn modelId="{8C5BF2BD-DDC5-9C4A-B527-68B8AC40EF75}" type="presParOf" srcId="{BC0C1FDF-A581-4A73-8523-5C18829BA34B}" destId="{5B8CCBE7-26AB-4076-9CAA-A4ACA39881FB}" srcOrd="1" destOrd="0" presId="urn:microsoft.com/office/officeart/2005/8/layout/default#1"/>
    <dgm:cxn modelId="{91AC5F10-2B50-B940-AA10-D99AD8C000BC}" type="presParOf" srcId="{BC0C1FDF-A581-4A73-8523-5C18829BA34B}" destId="{8C9C5358-51B7-4094-879D-F469FA46611E}" srcOrd="2" destOrd="0" presId="urn:microsoft.com/office/officeart/2005/8/layout/default#1"/>
    <dgm:cxn modelId="{C4254B80-2F3B-EA42-8A1B-DF001ACCF1E8}" type="presParOf" srcId="{BC0C1FDF-A581-4A73-8523-5C18829BA34B}" destId="{70B8025F-32D3-4032-8B9F-DF94E6C15E6C}" srcOrd="3" destOrd="0" presId="urn:microsoft.com/office/officeart/2005/8/layout/default#1"/>
    <dgm:cxn modelId="{06980FB5-E947-714C-A973-04A40D60B934}" type="presParOf" srcId="{BC0C1FDF-A581-4A73-8523-5C18829BA34B}" destId="{53AAAADF-971A-4A3D-9ADE-2D8BAAEF876F}" srcOrd="4" destOrd="0" presId="urn:microsoft.com/office/officeart/2005/8/layout/default#1"/>
    <dgm:cxn modelId="{C460311F-D679-9741-8005-6AC5245CB9B1}" type="presParOf" srcId="{BC0C1FDF-A581-4A73-8523-5C18829BA34B}" destId="{63ECA92B-9BA5-46B5-86EF-12FFBF713FA6}" srcOrd="5" destOrd="0" presId="urn:microsoft.com/office/officeart/2005/8/layout/default#1"/>
    <dgm:cxn modelId="{BE254240-419A-1A4B-95CB-7D08AC9224B0}" type="presParOf" srcId="{BC0C1FDF-A581-4A73-8523-5C18829BA34B}" destId="{4DF85229-3623-4B06-9418-24F944FDD0DC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7403BD-3AE9-43EB-9678-A1E56AD7C79E}" type="doc">
      <dgm:prSet loTypeId="urn:microsoft.com/office/officeart/2005/8/layout/default#1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F78EE14-66F4-46AB-A040-0C80739FC83B}">
      <dgm:prSet phldrT="[Text]" custT="1"/>
      <dgm:spPr/>
      <dgm:t>
        <a:bodyPr lIns="36000" rIns="36000"/>
        <a:lstStyle/>
        <a:p>
          <a:r>
            <a:rPr lang="en-US" sz="4800" b="1" dirty="0"/>
            <a:t>14x</a:t>
          </a:r>
        </a:p>
        <a:p>
          <a:r>
            <a:rPr lang="en-US" sz="2000" b="1" dirty="0"/>
            <a:t>Growth in AI startups in the US since 2000</a:t>
          </a:r>
        </a:p>
      </dgm:t>
    </dgm:pt>
    <dgm:pt modelId="{8F2B0916-BB42-42E0-BD18-28BBFCD488E4}" type="parTrans" cxnId="{B89AD088-A5E6-4E2C-8146-3252AA530228}">
      <dgm:prSet/>
      <dgm:spPr/>
      <dgm:t>
        <a:bodyPr/>
        <a:lstStyle/>
        <a:p>
          <a:endParaRPr lang="en-US" sz="700" b="1"/>
        </a:p>
      </dgm:t>
    </dgm:pt>
    <dgm:pt modelId="{F6649BE8-AF56-4D55-A368-8DE3AC777B3D}" type="sibTrans" cxnId="{B89AD088-A5E6-4E2C-8146-3252AA530228}">
      <dgm:prSet/>
      <dgm:spPr/>
      <dgm:t>
        <a:bodyPr/>
        <a:lstStyle/>
        <a:p>
          <a:endParaRPr lang="en-US" sz="700" b="1"/>
        </a:p>
      </dgm:t>
    </dgm:pt>
    <dgm:pt modelId="{1B5AFFE8-1749-4DAA-B241-1E733297CE95}">
      <dgm:prSet phldrT="[Text]" custT="1"/>
      <dgm:spPr/>
      <dgm:t>
        <a:bodyPr lIns="36000" rIns="36000"/>
        <a:lstStyle/>
        <a:p>
          <a:r>
            <a:rPr lang="en-US" sz="4800" b="1" dirty="0"/>
            <a:t>6x</a:t>
          </a:r>
          <a:r>
            <a:rPr lang="en-US" sz="2000" b="1" dirty="0"/>
            <a:t> </a:t>
          </a:r>
        </a:p>
        <a:p>
          <a:r>
            <a:rPr lang="en-US" sz="1800" b="1" dirty="0"/>
            <a:t>Annual VC investment in AI startups in the US</a:t>
          </a:r>
        </a:p>
      </dgm:t>
    </dgm:pt>
    <dgm:pt modelId="{E13E4E34-24E3-4D35-A9D9-21AFC95B1EBD}" type="parTrans" cxnId="{794A7BAC-1196-4D1C-9643-AE87105DD08A}">
      <dgm:prSet/>
      <dgm:spPr/>
      <dgm:t>
        <a:bodyPr/>
        <a:lstStyle/>
        <a:p>
          <a:endParaRPr lang="en-US" sz="700" b="1"/>
        </a:p>
      </dgm:t>
    </dgm:pt>
    <dgm:pt modelId="{76AE8163-A26E-4D36-A36A-BB7ECAA188B4}" type="sibTrans" cxnId="{794A7BAC-1196-4D1C-9643-AE87105DD08A}">
      <dgm:prSet/>
      <dgm:spPr/>
      <dgm:t>
        <a:bodyPr/>
        <a:lstStyle/>
        <a:p>
          <a:endParaRPr lang="en-US" sz="700" b="1"/>
        </a:p>
      </dgm:t>
    </dgm:pt>
    <dgm:pt modelId="{51746EF0-71EB-4EB7-996C-C67007E7D049}">
      <dgm:prSet phldrT="[Text]" custT="1"/>
      <dgm:spPr/>
      <dgm:t>
        <a:bodyPr/>
        <a:lstStyle/>
        <a:p>
          <a:r>
            <a:rPr lang="en-US" sz="4800" b="1" dirty="0"/>
            <a:t>1/5</a:t>
          </a:r>
        </a:p>
        <a:p>
          <a:r>
            <a:rPr lang="en-US" sz="2000" b="1" dirty="0"/>
            <a:t>Proportion of workers relying on AI by 2021</a:t>
          </a:r>
        </a:p>
      </dgm:t>
    </dgm:pt>
    <dgm:pt modelId="{C87E20CE-633D-4A3C-879A-ECA216704817}" type="parTrans" cxnId="{4BDAF821-3D4B-478F-955F-9DE932E68EBB}">
      <dgm:prSet/>
      <dgm:spPr/>
      <dgm:t>
        <a:bodyPr/>
        <a:lstStyle/>
        <a:p>
          <a:endParaRPr lang="en-US" sz="700" b="1"/>
        </a:p>
      </dgm:t>
    </dgm:pt>
    <dgm:pt modelId="{D5E68ACE-7994-4D38-B8E5-87231D15EAB5}" type="sibTrans" cxnId="{4BDAF821-3D4B-478F-955F-9DE932E68EBB}">
      <dgm:prSet/>
      <dgm:spPr/>
      <dgm:t>
        <a:bodyPr/>
        <a:lstStyle/>
        <a:p>
          <a:endParaRPr lang="en-US" sz="700" b="1"/>
        </a:p>
      </dgm:t>
    </dgm:pt>
    <dgm:pt modelId="{F855A625-E161-48F4-8980-E83C6A879D68}">
      <dgm:prSet phldrT="[Text]" custT="1"/>
      <dgm:spPr/>
      <dgm:t>
        <a:bodyPr lIns="36000" rIns="36000"/>
        <a:lstStyle/>
        <a:p>
          <a:r>
            <a:rPr lang="en-US" sz="4800" b="1" dirty="0"/>
            <a:t>4.5x</a:t>
          </a:r>
        </a:p>
        <a:p>
          <a:r>
            <a:rPr lang="en-US" sz="2000" b="1" dirty="0"/>
            <a:t>Growth in jobs requiring AI skills since 2013</a:t>
          </a:r>
        </a:p>
      </dgm:t>
    </dgm:pt>
    <dgm:pt modelId="{D7DFD5BC-FDF0-404C-83FC-218D4EF9E0FC}" type="parTrans" cxnId="{1F1782AF-C724-45D5-A1BF-80C07166DBAB}">
      <dgm:prSet/>
      <dgm:spPr/>
      <dgm:t>
        <a:bodyPr/>
        <a:lstStyle/>
        <a:p>
          <a:endParaRPr lang="en-US" sz="700" b="1"/>
        </a:p>
      </dgm:t>
    </dgm:pt>
    <dgm:pt modelId="{5192C1D0-EDE4-4BF8-9D9D-E6B84C5232FA}" type="sibTrans" cxnId="{1F1782AF-C724-45D5-A1BF-80C07166DBAB}">
      <dgm:prSet/>
      <dgm:spPr/>
      <dgm:t>
        <a:bodyPr/>
        <a:lstStyle/>
        <a:p>
          <a:endParaRPr lang="en-US" sz="700" b="1"/>
        </a:p>
      </dgm:t>
    </dgm:pt>
    <dgm:pt modelId="{BC0C1FDF-A581-4A73-8523-5C18829BA34B}" type="pres">
      <dgm:prSet presAssocID="{4D7403BD-3AE9-43EB-9678-A1E56AD7C79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419243-C9CF-4EE2-A036-968BDAD5E85B}" type="pres">
      <dgm:prSet presAssocID="{7F78EE14-66F4-46AB-A040-0C80739FC83B}" presName="node" presStyleLbl="node1" presStyleIdx="0" presStyleCnt="4" custScaleY="166364" custLinFactNeighborX="-17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8CCBE7-26AB-4076-9CAA-A4ACA39881FB}" type="pres">
      <dgm:prSet presAssocID="{F6649BE8-AF56-4D55-A368-8DE3AC777B3D}" presName="sibTrans" presStyleCnt="0"/>
      <dgm:spPr/>
    </dgm:pt>
    <dgm:pt modelId="{8C9C5358-51B7-4094-879D-F469FA46611E}" type="pres">
      <dgm:prSet presAssocID="{1B5AFFE8-1749-4DAA-B241-1E733297CE95}" presName="node" presStyleLbl="node1" presStyleIdx="1" presStyleCnt="4" custScaleY="1663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8025F-32D3-4032-8B9F-DF94E6C15E6C}" type="pres">
      <dgm:prSet presAssocID="{76AE8163-A26E-4D36-A36A-BB7ECAA188B4}" presName="sibTrans" presStyleCnt="0"/>
      <dgm:spPr/>
    </dgm:pt>
    <dgm:pt modelId="{53AAAADF-971A-4A3D-9ADE-2D8BAAEF876F}" type="pres">
      <dgm:prSet presAssocID="{51746EF0-71EB-4EB7-996C-C67007E7D049}" presName="node" presStyleLbl="node1" presStyleIdx="2" presStyleCnt="4" custScaleY="1663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CA92B-9BA5-46B5-86EF-12FFBF713FA6}" type="pres">
      <dgm:prSet presAssocID="{D5E68ACE-7994-4D38-B8E5-87231D15EAB5}" presName="sibTrans" presStyleCnt="0"/>
      <dgm:spPr/>
    </dgm:pt>
    <dgm:pt modelId="{4DF85229-3623-4B06-9418-24F944FDD0DC}" type="pres">
      <dgm:prSet presAssocID="{F855A625-E161-48F4-8980-E83C6A879D68}" presName="node" presStyleLbl="node1" presStyleIdx="3" presStyleCnt="4" custScaleY="166364" custLinFactNeighborX="126" custLinFactNeighborY="2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DAF821-3D4B-478F-955F-9DE932E68EBB}" srcId="{4D7403BD-3AE9-43EB-9678-A1E56AD7C79E}" destId="{51746EF0-71EB-4EB7-996C-C67007E7D049}" srcOrd="2" destOrd="0" parTransId="{C87E20CE-633D-4A3C-879A-ECA216704817}" sibTransId="{D5E68ACE-7994-4D38-B8E5-87231D15EAB5}"/>
    <dgm:cxn modelId="{60ED92A9-D02A-E24B-AACD-827DB75AF339}" type="presOf" srcId="{1B5AFFE8-1749-4DAA-B241-1E733297CE95}" destId="{8C9C5358-51B7-4094-879D-F469FA46611E}" srcOrd="0" destOrd="0" presId="urn:microsoft.com/office/officeart/2005/8/layout/default#1"/>
    <dgm:cxn modelId="{1161820A-ED30-7F43-A63C-6679E52A4987}" type="presOf" srcId="{51746EF0-71EB-4EB7-996C-C67007E7D049}" destId="{53AAAADF-971A-4A3D-9ADE-2D8BAAEF876F}" srcOrd="0" destOrd="0" presId="urn:microsoft.com/office/officeart/2005/8/layout/default#1"/>
    <dgm:cxn modelId="{7CAD064E-D651-8542-990F-E5046923599C}" type="presOf" srcId="{4D7403BD-3AE9-43EB-9678-A1E56AD7C79E}" destId="{BC0C1FDF-A581-4A73-8523-5C18829BA34B}" srcOrd="0" destOrd="0" presId="urn:microsoft.com/office/officeart/2005/8/layout/default#1"/>
    <dgm:cxn modelId="{B89AD088-A5E6-4E2C-8146-3252AA530228}" srcId="{4D7403BD-3AE9-43EB-9678-A1E56AD7C79E}" destId="{7F78EE14-66F4-46AB-A040-0C80739FC83B}" srcOrd="0" destOrd="0" parTransId="{8F2B0916-BB42-42E0-BD18-28BBFCD488E4}" sibTransId="{F6649BE8-AF56-4D55-A368-8DE3AC777B3D}"/>
    <dgm:cxn modelId="{68F37FB6-97EC-8346-88E3-7C42D5000C14}" type="presOf" srcId="{F855A625-E161-48F4-8980-E83C6A879D68}" destId="{4DF85229-3623-4B06-9418-24F944FDD0DC}" srcOrd="0" destOrd="0" presId="urn:microsoft.com/office/officeart/2005/8/layout/default#1"/>
    <dgm:cxn modelId="{7258F37A-3700-A042-9165-894368431E08}" type="presOf" srcId="{7F78EE14-66F4-46AB-A040-0C80739FC83B}" destId="{30419243-C9CF-4EE2-A036-968BDAD5E85B}" srcOrd="0" destOrd="0" presId="urn:microsoft.com/office/officeart/2005/8/layout/default#1"/>
    <dgm:cxn modelId="{1F1782AF-C724-45D5-A1BF-80C07166DBAB}" srcId="{4D7403BD-3AE9-43EB-9678-A1E56AD7C79E}" destId="{F855A625-E161-48F4-8980-E83C6A879D68}" srcOrd="3" destOrd="0" parTransId="{D7DFD5BC-FDF0-404C-83FC-218D4EF9E0FC}" sibTransId="{5192C1D0-EDE4-4BF8-9D9D-E6B84C5232FA}"/>
    <dgm:cxn modelId="{794A7BAC-1196-4D1C-9643-AE87105DD08A}" srcId="{4D7403BD-3AE9-43EB-9678-A1E56AD7C79E}" destId="{1B5AFFE8-1749-4DAA-B241-1E733297CE95}" srcOrd="1" destOrd="0" parTransId="{E13E4E34-24E3-4D35-A9D9-21AFC95B1EBD}" sibTransId="{76AE8163-A26E-4D36-A36A-BB7ECAA188B4}"/>
    <dgm:cxn modelId="{661D2D3B-4C10-8648-B705-085D9054D68B}" type="presParOf" srcId="{BC0C1FDF-A581-4A73-8523-5C18829BA34B}" destId="{30419243-C9CF-4EE2-A036-968BDAD5E85B}" srcOrd="0" destOrd="0" presId="urn:microsoft.com/office/officeart/2005/8/layout/default#1"/>
    <dgm:cxn modelId="{02891E52-68CB-3449-8E4E-97820DAE3B81}" type="presParOf" srcId="{BC0C1FDF-A581-4A73-8523-5C18829BA34B}" destId="{5B8CCBE7-26AB-4076-9CAA-A4ACA39881FB}" srcOrd="1" destOrd="0" presId="urn:microsoft.com/office/officeart/2005/8/layout/default#1"/>
    <dgm:cxn modelId="{50F3A139-F475-2C42-A947-21A76FFA96D1}" type="presParOf" srcId="{BC0C1FDF-A581-4A73-8523-5C18829BA34B}" destId="{8C9C5358-51B7-4094-879D-F469FA46611E}" srcOrd="2" destOrd="0" presId="urn:microsoft.com/office/officeart/2005/8/layout/default#1"/>
    <dgm:cxn modelId="{1E62DC17-8C95-8941-BF84-34B160D977C6}" type="presParOf" srcId="{BC0C1FDF-A581-4A73-8523-5C18829BA34B}" destId="{70B8025F-32D3-4032-8B9F-DF94E6C15E6C}" srcOrd="3" destOrd="0" presId="urn:microsoft.com/office/officeart/2005/8/layout/default#1"/>
    <dgm:cxn modelId="{302C74B9-ECBE-4E49-AA07-FB7A9C977F1E}" type="presParOf" srcId="{BC0C1FDF-A581-4A73-8523-5C18829BA34B}" destId="{53AAAADF-971A-4A3D-9ADE-2D8BAAEF876F}" srcOrd="4" destOrd="0" presId="urn:microsoft.com/office/officeart/2005/8/layout/default#1"/>
    <dgm:cxn modelId="{77A05D62-2FAF-814C-B9AD-33931A0D1247}" type="presParOf" srcId="{BC0C1FDF-A581-4A73-8523-5C18829BA34B}" destId="{63ECA92B-9BA5-46B5-86EF-12FFBF713FA6}" srcOrd="5" destOrd="0" presId="urn:microsoft.com/office/officeart/2005/8/layout/default#1"/>
    <dgm:cxn modelId="{3523BF26-6023-484D-B86B-88EB5D2D3273}" type="presParOf" srcId="{BC0C1FDF-A581-4A73-8523-5C18829BA34B}" destId="{4DF85229-3623-4B06-9418-24F944FDD0DC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FBB607-F151-46C0-B3AC-BE4CE982E897}" type="doc">
      <dgm:prSet loTypeId="urn:microsoft.com/office/officeart/2011/layout/CircleProcess" loCatId="process" qsTypeId="urn:microsoft.com/office/officeart/2005/8/quickstyle/simple1" qsCatId="simple" csTypeId="urn:microsoft.com/office/officeart/2005/8/colors/colorful3" csCatId="colorful" phldr="1"/>
      <dgm:spPr/>
    </dgm:pt>
    <dgm:pt modelId="{1DDAC5D5-73AA-425D-ABC7-63CF8767C147}">
      <dgm:prSet phldrT="[Text]" custT="1"/>
      <dgm:spPr>
        <a:xfrm>
          <a:off x="3570" y="2595288"/>
          <a:ext cx="2275434" cy="910173"/>
        </a:xfr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4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Program Manager</a:t>
          </a:r>
        </a:p>
      </dgm:t>
    </dgm:pt>
    <dgm:pt modelId="{A4F9C840-A33E-438D-84B5-6AAEF6150F8E}" type="parTrans" cxnId="{B9ECA562-218D-47D3-B65A-8944598BDC63}">
      <dgm:prSet/>
      <dgm:spPr/>
      <dgm:t>
        <a:bodyPr/>
        <a:lstStyle/>
        <a:p>
          <a:endParaRPr lang="en-US" sz="1400"/>
        </a:p>
      </dgm:t>
    </dgm:pt>
    <dgm:pt modelId="{2B6B26C1-7F1D-4CCD-8D27-E7F646FE753F}" type="sibTrans" cxnId="{B9ECA562-218D-47D3-B65A-8944598BDC63}">
      <dgm:prSet/>
      <dgm:spPr/>
      <dgm:t>
        <a:bodyPr/>
        <a:lstStyle/>
        <a:p>
          <a:endParaRPr lang="en-US" sz="1400"/>
        </a:p>
      </dgm:t>
    </dgm:pt>
    <dgm:pt modelId="{FFCACE46-7A98-4C99-95FA-C37B0EFCB241}">
      <dgm:prSet phldrT="[Text]" custT="1"/>
      <dgm:spPr>
        <a:xfrm>
          <a:off x="2051461" y="2595288"/>
          <a:ext cx="2878903" cy="910173"/>
        </a:xfrm>
        <a:solidFill>
          <a:srgbClr val="A5A5A5">
            <a:hueOff val="903533"/>
            <a:satOff val="33333"/>
            <a:lumOff val="-490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40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Ujjwal Kumar Singh</a:t>
          </a:r>
        </a:p>
        <a:p>
          <a:r>
            <a:rPr lang="en-US" sz="140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ujjwal@greatlearning.in</a:t>
          </a:r>
          <a:br>
            <a:rPr lang="en-US" sz="140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US" sz="140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Senior Operations Manager</a:t>
          </a:r>
          <a:endParaRPr lang="en-US" sz="14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468B5B-5C40-4D7E-A382-870489FC74AA}" type="parTrans" cxnId="{DB626F37-9B8B-43F9-8FD1-D1C0A3C44ADB}">
      <dgm:prSet/>
      <dgm:spPr/>
      <dgm:t>
        <a:bodyPr/>
        <a:lstStyle/>
        <a:p>
          <a:endParaRPr lang="en-US" sz="1400"/>
        </a:p>
      </dgm:t>
    </dgm:pt>
    <dgm:pt modelId="{E9B3C659-8206-40C4-A371-B462B7DE1473}" type="sibTrans" cxnId="{DB626F37-9B8B-43F9-8FD1-D1C0A3C44ADB}">
      <dgm:prSet/>
      <dgm:spPr/>
      <dgm:t>
        <a:bodyPr/>
        <a:lstStyle/>
        <a:p>
          <a:endParaRPr lang="en-US" sz="1400"/>
        </a:p>
      </dgm:t>
    </dgm:pt>
    <dgm:pt modelId="{B14B15EF-8808-4FA0-B21E-F163BB9424D8}">
      <dgm:prSet phldrT="[Text]" custT="1"/>
      <dgm:spPr>
        <a:xfrm>
          <a:off x="4702821" y="2595288"/>
          <a:ext cx="3180466" cy="910173"/>
        </a:xfrm>
        <a:solidFill>
          <a:srgbClr val="A5A5A5">
            <a:hueOff val="1807066"/>
            <a:satOff val="66667"/>
            <a:lumOff val="-980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4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Rakesh Tiwari</a:t>
          </a:r>
        </a:p>
        <a:p>
          <a:r>
            <a:rPr lang="en-IN" sz="1400" b="0" i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rakesh.t@greatlearning.in</a:t>
          </a:r>
          <a:br>
            <a:rPr lang="en-IN" sz="1400" b="0" i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IN" sz="1400" b="0" i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GM Operations</a:t>
          </a:r>
          <a:endParaRPr lang="en-US" sz="14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F3E6541-117F-48D0-95AB-0F3033765D9B}" type="parTrans" cxnId="{F52C8F24-FC67-4A33-95DD-3E21D11B7809}">
      <dgm:prSet/>
      <dgm:spPr/>
      <dgm:t>
        <a:bodyPr/>
        <a:lstStyle/>
        <a:p>
          <a:endParaRPr lang="en-US" sz="1400"/>
        </a:p>
      </dgm:t>
    </dgm:pt>
    <dgm:pt modelId="{9AB2706C-F649-40D5-8078-B499C3F9BE40}" type="sibTrans" cxnId="{F52C8F24-FC67-4A33-95DD-3E21D11B7809}">
      <dgm:prSet/>
      <dgm:spPr/>
      <dgm:t>
        <a:bodyPr/>
        <a:lstStyle/>
        <a:p>
          <a:endParaRPr lang="en-US" sz="1400"/>
        </a:p>
      </dgm:t>
    </dgm:pt>
    <dgm:pt modelId="{8F701EE0-0BC9-4D34-BE95-065339B4D019}">
      <dgm:prSet custT="1"/>
      <dgm:spPr>
        <a:xfrm>
          <a:off x="7655744" y="2595288"/>
          <a:ext cx="3462620" cy="910173"/>
        </a:xfr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sz="1400" i="1" dirty="0" smtClean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director_aiml@greatlearning.in</a:t>
          </a:r>
          <a:endParaRPr lang="en-GB" sz="1400" i="1" dirty="0">
            <a:solidFill>
              <a:sysClr val="window" lastClr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4C19951-1B74-4EDA-8DDD-0B3D969DB8D5}" type="parTrans" cxnId="{0AC5A525-E41F-4855-BB7D-41E5FE521C02}">
      <dgm:prSet/>
      <dgm:spPr/>
      <dgm:t>
        <a:bodyPr/>
        <a:lstStyle/>
        <a:p>
          <a:endParaRPr lang="en-US" sz="1400"/>
        </a:p>
      </dgm:t>
    </dgm:pt>
    <dgm:pt modelId="{25A65B3F-0960-4874-AC4D-10CBA3C7CD1F}" type="sibTrans" cxnId="{0AC5A525-E41F-4855-BB7D-41E5FE521C02}">
      <dgm:prSet/>
      <dgm:spPr/>
      <dgm:t>
        <a:bodyPr/>
        <a:lstStyle/>
        <a:p>
          <a:endParaRPr lang="en-US" sz="1400"/>
        </a:p>
      </dgm:t>
    </dgm:pt>
    <dgm:pt modelId="{1351CFBC-9E71-4D2F-9A68-A36E6EDA7022}" type="pres">
      <dgm:prSet presAssocID="{EEFBB607-F151-46C0-B3AC-BE4CE982E89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2F88B64-6E6C-4ABF-B15E-A5DABCC17653}" type="pres">
      <dgm:prSet presAssocID="{8F701EE0-0BC9-4D34-BE95-065339B4D019}" presName="Accent4" presStyleCnt="0"/>
      <dgm:spPr/>
    </dgm:pt>
    <dgm:pt modelId="{6C927C6B-8F9D-4F76-89A8-5D5F21E8339F}" type="pres">
      <dgm:prSet presAssocID="{8F701EE0-0BC9-4D34-BE95-065339B4D019}" presName="Accent" presStyleLbl="node1" presStyleIdx="0" presStyleCnt="4"/>
      <dgm:spPr/>
    </dgm:pt>
    <dgm:pt modelId="{851ABF71-C1CA-4E10-81D5-451D04F8A0EB}" type="pres">
      <dgm:prSet presAssocID="{8F701EE0-0BC9-4D34-BE95-065339B4D019}" presName="ParentBackground4" presStyleCnt="0"/>
      <dgm:spPr/>
    </dgm:pt>
    <dgm:pt modelId="{9E9B53DA-CB22-4C3E-9485-5D144D264DB0}" type="pres">
      <dgm:prSet presAssocID="{8F701EE0-0BC9-4D34-BE95-065339B4D019}" presName="ParentBackground" presStyleLbl="fgAcc1" presStyleIdx="0" presStyleCnt="4"/>
      <dgm:spPr/>
      <dgm:t>
        <a:bodyPr/>
        <a:lstStyle/>
        <a:p>
          <a:endParaRPr lang="en-US"/>
        </a:p>
      </dgm:t>
    </dgm:pt>
    <dgm:pt modelId="{AF0CE0DD-B253-4338-B5C7-490C6E92115C}" type="pres">
      <dgm:prSet presAssocID="{8F701EE0-0BC9-4D34-BE95-065339B4D01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DDA68-60B4-4DBD-BD4A-24A5081567A8}" type="pres">
      <dgm:prSet presAssocID="{B14B15EF-8808-4FA0-B21E-F163BB9424D8}" presName="Accent3" presStyleCnt="0"/>
      <dgm:spPr/>
    </dgm:pt>
    <dgm:pt modelId="{588A5109-1A81-47AA-B723-8C56AB530BC9}" type="pres">
      <dgm:prSet presAssocID="{B14B15EF-8808-4FA0-B21E-F163BB9424D8}" presName="Accent" presStyleLbl="node1" presStyleIdx="1" presStyleCnt="4"/>
      <dgm:spPr/>
    </dgm:pt>
    <dgm:pt modelId="{996E1BE4-2404-4E0D-BFE3-9CB80B4B1765}" type="pres">
      <dgm:prSet presAssocID="{B14B15EF-8808-4FA0-B21E-F163BB9424D8}" presName="ParentBackground3" presStyleCnt="0"/>
      <dgm:spPr/>
    </dgm:pt>
    <dgm:pt modelId="{2323DD8D-9541-427B-BB21-E54CAAF8A906}" type="pres">
      <dgm:prSet presAssocID="{B14B15EF-8808-4FA0-B21E-F163BB9424D8}" presName="ParentBackground" presStyleLbl="fgAcc1" presStyleIdx="1" presStyleCnt="4"/>
      <dgm:spPr/>
      <dgm:t>
        <a:bodyPr/>
        <a:lstStyle/>
        <a:p>
          <a:endParaRPr lang="en-US"/>
        </a:p>
      </dgm:t>
    </dgm:pt>
    <dgm:pt modelId="{1FAD2E2B-B969-4D9A-984C-5836B91183E7}" type="pres">
      <dgm:prSet presAssocID="{B14B15EF-8808-4FA0-B21E-F163BB9424D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F4F10F-F0D0-4050-BD98-33415884A49F}" type="pres">
      <dgm:prSet presAssocID="{FFCACE46-7A98-4C99-95FA-C37B0EFCB241}" presName="Accent2" presStyleCnt="0"/>
      <dgm:spPr/>
    </dgm:pt>
    <dgm:pt modelId="{FF4D6EA3-E66D-433C-AB31-289CB64E597B}" type="pres">
      <dgm:prSet presAssocID="{FFCACE46-7A98-4C99-95FA-C37B0EFCB241}" presName="Accent" presStyleLbl="node1" presStyleIdx="2" presStyleCnt="4"/>
      <dgm:spPr/>
    </dgm:pt>
    <dgm:pt modelId="{64447694-5492-4FCA-842C-80B33398E73D}" type="pres">
      <dgm:prSet presAssocID="{FFCACE46-7A98-4C99-95FA-C37B0EFCB241}" presName="ParentBackground2" presStyleCnt="0"/>
      <dgm:spPr/>
    </dgm:pt>
    <dgm:pt modelId="{F9E5A9AE-E17A-407C-92AB-8CE9E0D2DD6C}" type="pres">
      <dgm:prSet presAssocID="{FFCACE46-7A98-4C99-95FA-C37B0EFCB241}" presName="ParentBackground" presStyleLbl="fgAcc1" presStyleIdx="2" presStyleCnt="4"/>
      <dgm:spPr/>
      <dgm:t>
        <a:bodyPr/>
        <a:lstStyle/>
        <a:p>
          <a:endParaRPr lang="en-US"/>
        </a:p>
      </dgm:t>
    </dgm:pt>
    <dgm:pt modelId="{B34A0572-0951-4DCB-A528-3D6EC0869985}" type="pres">
      <dgm:prSet presAssocID="{FFCACE46-7A98-4C99-95FA-C37B0EFCB24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C4587-82A9-4530-999C-5427698745D0}" type="pres">
      <dgm:prSet presAssocID="{1DDAC5D5-73AA-425D-ABC7-63CF8767C147}" presName="Accent1" presStyleCnt="0"/>
      <dgm:spPr/>
    </dgm:pt>
    <dgm:pt modelId="{779D0700-407F-47D8-A067-98EA9B4BF204}" type="pres">
      <dgm:prSet presAssocID="{1DDAC5D5-73AA-425D-ABC7-63CF8767C147}" presName="Accent" presStyleLbl="node1" presStyleIdx="3" presStyleCnt="4"/>
      <dgm:spPr/>
    </dgm:pt>
    <dgm:pt modelId="{32532E60-E9E3-4FE8-BA98-AAD456520AEC}" type="pres">
      <dgm:prSet presAssocID="{1DDAC5D5-73AA-425D-ABC7-63CF8767C147}" presName="ParentBackground1" presStyleCnt="0"/>
      <dgm:spPr/>
    </dgm:pt>
    <dgm:pt modelId="{18DF3C55-4665-470A-885D-281057C4F77C}" type="pres">
      <dgm:prSet presAssocID="{1DDAC5D5-73AA-425D-ABC7-63CF8767C147}" presName="ParentBackground" presStyleLbl="fgAcc1" presStyleIdx="3" presStyleCnt="4"/>
      <dgm:spPr/>
      <dgm:t>
        <a:bodyPr/>
        <a:lstStyle/>
        <a:p>
          <a:endParaRPr lang="en-US"/>
        </a:p>
      </dgm:t>
    </dgm:pt>
    <dgm:pt modelId="{59BD8CB9-07DD-41BF-96E9-2F3EF9713232}" type="pres">
      <dgm:prSet presAssocID="{1DDAC5D5-73AA-425D-ABC7-63CF8767C147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408F00-E17E-4629-AB0D-1765960036CB}" type="presOf" srcId="{1DDAC5D5-73AA-425D-ABC7-63CF8767C147}" destId="{18DF3C55-4665-470A-885D-281057C4F77C}" srcOrd="0" destOrd="0" presId="urn:microsoft.com/office/officeart/2011/layout/CircleProcess"/>
    <dgm:cxn modelId="{463157C4-4848-4635-8EF7-764F4D2D779E}" type="presOf" srcId="{8F701EE0-0BC9-4D34-BE95-065339B4D019}" destId="{9E9B53DA-CB22-4C3E-9485-5D144D264DB0}" srcOrd="0" destOrd="0" presId="urn:microsoft.com/office/officeart/2011/layout/CircleProcess"/>
    <dgm:cxn modelId="{B9ECA562-218D-47D3-B65A-8944598BDC63}" srcId="{EEFBB607-F151-46C0-B3AC-BE4CE982E897}" destId="{1DDAC5D5-73AA-425D-ABC7-63CF8767C147}" srcOrd="0" destOrd="0" parTransId="{A4F9C840-A33E-438D-84B5-6AAEF6150F8E}" sibTransId="{2B6B26C1-7F1D-4CCD-8D27-E7F646FE753F}"/>
    <dgm:cxn modelId="{605D918F-9233-4BE5-8ED5-F399898BE280}" type="presOf" srcId="{B14B15EF-8808-4FA0-B21E-F163BB9424D8}" destId="{1FAD2E2B-B969-4D9A-984C-5836B91183E7}" srcOrd="1" destOrd="0" presId="urn:microsoft.com/office/officeart/2011/layout/CircleProcess"/>
    <dgm:cxn modelId="{DB626F37-9B8B-43F9-8FD1-D1C0A3C44ADB}" srcId="{EEFBB607-F151-46C0-B3AC-BE4CE982E897}" destId="{FFCACE46-7A98-4C99-95FA-C37B0EFCB241}" srcOrd="1" destOrd="0" parTransId="{24468B5B-5C40-4D7E-A382-870489FC74AA}" sibTransId="{E9B3C659-8206-40C4-A371-B462B7DE1473}"/>
    <dgm:cxn modelId="{0AC5A525-E41F-4855-BB7D-41E5FE521C02}" srcId="{EEFBB607-F151-46C0-B3AC-BE4CE982E897}" destId="{8F701EE0-0BC9-4D34-BE95-065339B4D019}" srcOrd="3" destOrd="0" parTransId="{34C19951-1B74-4EDA-8DDD-0B3D969DB8D5}" sibTransId="{25A65B3F-0960-4874-AC4D-10CBA3C7CD1F}"/>
    <dgm:cxn modelId="{B4D9DFBB-7B49-4AED-BE49-86B22513841A}" type="presOf" srcId="{EEFBB607-F151-46C0-B3AC-BE4CE982E897}" destId="{1351CFBC-9E71-4D2F-9A68-A36E6EDA7022}" srcOrd="0" destOrd="0" presId="urn:microsoft.com/office/officeart/2011/layout/CircleProcess"/>
    <dgm:cxn modelId="{DA1525AD-BC06-4548-87B8-400DEB4E4FC7}" type="presOf" srcId="{FFCACE46-7A98-4C99-95FA-C37B0EFCB241}" destId="{F9E5A9AE-E17A-407C-92AB-8CE9E0D2DD6C}" srcOrd="0" destOrd="0" presId="urn:microsoft.com/office/officeart/2011/layout/CircleProcess"/>
    <dgm:cxn modelId="{F52C8F24-FC67-4A33-95DD-3E21D11B7809}" srcId="{EEFBB607-F151-46C0-B3AC-BE4CE982E897}" destId="{B14B15EF-8808-4FA0-B21E-F163BB9424D8}" srcOrd="2" destOrd="0" parTransId="{BF3E6541-117F-48D0-95AB-0F3033765D9B}" sibTransId="{9AB2706C-F649-40D5-8078-B499C3F9BE40}"/>
    <dgm:cxn modelId="{272038F4-6E03-45EA-ACAA-B3C4E3912D73}" type="presOf" srcId="{8F701EE0-0BC9-4D34-BE95-065339B4D019}" destId="{AF0CE0DD-B253-4338-B5C7-490C6E92115C}" srcOrd="1" destOrd="0" presId="urn:microsoft.com/office/officeart/2011/layout/CircleProcess"/>
    <dgm:cxn modelId="{F03E01A2-C12C-411D-996C-76FE59302BAC}" type="presOf" srcId="{B14B15EF-8808-4FA0-B21E-F163BB9424D8}" destId="{2323DD8D-9541-427B-BB21-E54CAAF8A906}" srcOrd="0" destOrd="0" presId="urn:microsoft.com/office/officeart/2011/layout/CircleProcess"/>
    <dgm:cxn modelId="{2E27017B-9243-409B-891E-FDD620824F9D}" type="presOf" srcId="{1DDAC5D5-73AA-425D-ABC7-63CF8767C147}" destId="{59BD8CB9-07DD-41BF-96E9-2F3EF9713232}" srcOrd="1" destOrd="0" presId="urn:microsoft.com/office/officeart/2011/layout/CircleProcess"/>
    <dgm:cxn modelId="{B5B9C440-5D69-419E-9953-87B02A862674}" type="presOf" srcId="{FFCACE46-7A98-4C99-95FA-C37B0EFCB241}" destId="{B34A0572-0951-4DCB-A528-3D6EC0869985}" srcOrd="1" destOrd="0" presId="urn:microsoft.com/office/officeart/2011/layout/CircleProcess"/>
    <dgm:cxn modelId="{A996EA8C-156A-476A-B546-3F0383A135D3}" type="presParOf" srcId="{1351CFBC-9E71-4D2F-9A68-A36E6EDA7022}" destId="{22F88B64-6E6C-4ABF-B15E-A5DABCC17653}" srcOrd="0" destOrd="0" presId="urn:microsoft.com/office/officeart/2011/layout/CircleProcess"/>
    <dgm:cxn modelId="{96E58147-E67D-45E6-AFE0-89F9B4275FCD}" type="presParOf" srcId="{22F88B64-6E6C-4ABF-B15E-A5DABCC17653}" destId="{6C927C6B-8F9D-4F76-89A8-5D5F21E8339F}" srcOrd="0" destOrd="0" presId="urn:microsoft.com/office/officeart/2011/layout/CircleProcess"/>
    <dgm:cxn modelId="{7F5B6287-CF40-40DF-BABD-111508D1FB10}" type="presParOf" srcId="{1351CFBC-9E71-4D2F-9A68-A36E6EDA7022}" destId="{851ABF71-C1CA-4E10-81D5-451D04F8A0EB}" srcOrd="1" destOrd="0" presId="urn:microsoft.com/office/officeart/2011/layout/CircleProcess"/>
    <dgm:cxn modelId="{E77C8C68-A9D6-4378-87D8-FDDB931BD3A3}" type="presParOf" srcId="{851ABF71-C1CA-4E10-81D5-451D04F8A0EB}" destId="{9E9B53DA-CB22-4C3E-9485-5D144D264DB0}" srcOrd="0" destOrd="0" presId="urn:microsoft.com/office/officeart/2011/layout/CircleProcess"/>
    <dgm:cxn modelId="{84612D86-C3E6-4909-9A7D-4D7EC2CA7D5F}" type="presParOf" srcId="{1351CFBC-9E71-4D2F-9A68-A36E6EDA7022}" destId="{AF0CE0DD-B253-4338-B5C7-490C6E92115C}" srcOrd="2" destOrd="0" presId="urn:microsoft.com/office/officeart/2011/layout/CircleProcess"/>
    <dgm:cxn modelId="{6AC13EE6-48C0-4A6C-8C29-55FAF6AAF501}" type="presParOf" srcId="{1351CFBC-9E71-4D2F-9A68-A36E6EDA7022}" destId="{240DDA68-60B4-4DBD-BD4A-24A5081567A8}" srcOrd="3" destOrd="0" presId="urn:microsoft.com/office/officeart/2011/layout/CircleProcess"/>
    <dgm:cxn modelId="{9D54181A-AFE0-45C6-818E-14F71C808D78}" type="presParOf" srcId="{240DDA68-60B4-4DBD-BD4A-24A5081567A8}" destId="{588A5109-1A81-47AA-B723-8C56AB530BC9}" srcOrd="0" destOrd="0" presId="urn:microsoft.com/office/officeart/2011/layout/CircleProcess"/>
    <dgm:cxn modelId="{1397703E-7BE9-4EC4-B5E7-FB6599751135}" type="presParOf" srcId="{1351CFBC-9E71-4D2F-9A68-A36E6EDA7022}" destId="{996E1BE4-2404-4E0D-BFE3-9CB80B4B1765}" srcOrd="4" destOrd="0" presId="urn:microsoft.com/office/officeart/2011/layout/CircleProcess"/>
    <dgm:cxn modelId="{779F6CF3-393B-4CAD-941D-6636678B76FC}" type="presParOf" srcId="{996E1BE4-2404-4E0D-BFE3-9CB80B4B1765}" destId="{2323DD8D-9541-427B-BB21-E54CAAF8A906}" srcOrd="0" destOrd="0" presId="urn:microsoft.com/office/officeart/2011/layout/CircleProcess"/>
    <dgm:cxn modelId="{B3614FB7-FD6A-4EEC-BE4A-0D68EBAEFEA8}" type="presParOf" srcId="{1351CFBC-9E71-4D2F-9A68-A36E6EDA7022}" destId="{1FAD2E2B-B969-4D9A-984C-5836B91183E7}" srcOrd="5" destOrd="0" presId="urn:microsoft.com/office/officeart/2011/layout/CircleProcess"/>
    <dgm:cxn modelId="{251EAB6E-E69C-4337-BEE2-6E3C5AB8BA34}" type="presParOf" srcId="{1351CFBC-9E71-4D2F-9A68-A36E6EDA7022}" destId="{AEF4F10F-F0D0-4050-BD98-33415884A49F}" srcOrd="6" destOrd="0" presId="urn:microsoft.com/office/officeart/2011/layout/CircleProcess"/>
    <dgm:cxn modelId="{E06EB16E-5A8D-496D-B367-E3D8C1501BEC}" type="presParOf" srcId="{AEF4F10F-F0D0-4050-BD98-33415884A49F}" destId="{FF4D6EA3-E66D-433C-AB31-289CB64E597B}" srcOrd="0" destOrd="0" presId="urn:microsoft.com/office/officeart/2011/layout/CircleProcess"/>
    <dgm:cxn modelId="{34BC85D1-99DD-44A6-A860-538A35E09DB6}" type="presParOf" srcId="{1351CFBC-9E71-4D2F-9A68-A36E6EDA7022}" destId="{64447694-5492-4FCA-842C-80B33398E73D}" srcOrd="7" destOrd="0" presId="urn:microsoft.com/office/officeart/2011/layout/CircleProcess"/>
    <dgm:cxn modelId="{FF4F6E0C-F369-43ED-8EFD-005107C6A86B}" type="presParOf" srcId="{64447694-5492-4FCA-842C-80B33398E73D}" destId="{F9E5A9AE-E17A-407C-92AB-8CE9E0D2DD6C}" srcOrd="0" destOrd="0" presId="urn:microsoft.com/office/officeart/2011/layout/CircleProcess"/>
    <dgm:cxn modelId="{F79C5E10-1D40-4936-8D8F-607A7E49711F}" type="presParOf" srcId="{1351CFBC-9E71-4D2F-9A68-A36E6EDA7022}" destId="{B34A0572-0951-4DCB-A528-3D6EC0869985}" srcOrd="8" destOrd="0" presId="urn:microsoft.com/office/officeart/2011/layout/CircleProcess"/>
    <dgm:cxn modelId="{C06AAC36-97B5-4F48-B139-7F9A54A2A6C3}" type="presParOf" srcId="{1351CFBC-9E71-4D2F-9A68-A36E6EDA7022}" destId="{2F9C4587-82A9-4530-999C-5427698745D0}" srcOrd="9" destOrd="0" presId="urn:microsoft.com/office/officeart/2011/layout/CircleProcess"/>
    <dgm:cxn modelId="{6E79CD85-0FDA-402A-9ED5-07509EECE7E2}" type="presParOf" srcId="{2F9C4587-82A9-4530-999C-5427698745D0}" destId="{779D0700-407F-47D8-A067-98EA9B4BF204}" srcOrd="0" destOrd="0" presId="urn:microsoft.com/office/officeart/2011/layout/CircleProcess"/>
    <dgm:cxn modelId="{1E3204FF-C39C-4C59-9D4B-DF2808365868}" type="presParOf" srcId="{1351CFBC-9E71-4D2F-9A68-A36E6EDA7022}" destId="{32532E60-E9E3-4FE8-BA98-AAD456520AEC}" srcOrd="10" destOrd="0" presId="urn:microsoft.com/office/officeart/2011/layout/CircleProcess"/>
    <dgm:cxn modelId="{EC80A88A-D0F8-4378-8B4E-EB75EC59CDCB}" type="presParOf" srcId="{32532E60-E9E3-4FE8-BA98-AAD456520AEC}" destId="{18DF3C55-4665-470A-885D-281057C4F77C}" srcOrd="0" destOrd="0" presId="urn:microsoft.com/office/officeart/2011/layout/CircleProcess"/>
    <dgm:cxn modelId="{600B8C83-21D3-4D8C-9EEC-A6513B7F7903}" type="presParOf" srcId="{1351CFBC-9E71-4D2F-9A68-A36E6EDA7022}" destId="{59BD8CB9-07DD-41BF-96E9-2F3EF9713232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19243-C9CF-4EE2-A036-968BDAD5E85B}">
      <dsp:nvSpPr>
        <dsp:cNvPr id="0" name=""/>
        <dsp:cNvSpPr/>
      </dsp:nvSpPr>
      <dsp:spPr>
        <a:xfrm>
          <a:off x="2678" y="3"/>
          <a:ext cx="2125265" cy="21335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0" tIns="228600" rIns="360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b="1" kern="1200" dirty="0"/>
            <a:t>50%</a:t>
          </a:r>
          <a:endParaRPr lang="en-US" sz="2000" b="1" kern="1200" dirty="0"/>
        </a:p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Annual Growth Rate of AI spend</a:t>
          </a:r>
        </a:p>
      </dsp:txBody>
      <dsp:txXfrm>
        <a:off x="2678" y="3"/>
        <a:ext cx="2125265" cy="2133596"/>
      </dsp:txXfrm>
    </dsp:sp>
    <dsp:sp modelId="{8C9C5358-51B7-4094-879D-F469FA46611E}">
      <dsp:nvSpPr>
        <dsp:cNvPr id="0" name=""/>
        <dsp:cNvSpPr/>
      </dsp:nvSpPr>
      <dsp:spPr>
        <a:xfrm>
          <a:off x="2340471" y="0"/>
          <a:ext cx="2125265" cy="2121406"/>
        </a:xfrm>
        <a:prstGeom prst="rect">
          <a:avLst/>
        </a:prstGeom>
        <a:gradFill rotWithShape="0">
          <a:gsLst>
            <a:gs pos="0">
              <a:schemeClr val="accent3">
                <a:hueOff val="3750089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9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9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0" tIns="228600" rIns="360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b="1" kern="1200" dirty="0"/>
            <a:t>$58B</a:t>
          </a:r>
        </a:p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AI spend</a:t>
          </a:r>
          <a:br>
            <a:rPr lang="en-US" sz="2000" b="1" kern="1200" dirty="0"/>
          </a:br>
          <a:r>
            <a:rPr lang="en-US" sz="2000" b="1" kern="1200" dirty="0"/>
            <a:t> by 2021</a:t>
          </a:r>
        </a:p>
      </dsp:txBody>
      <dsp:txXfrm>
        <a:off x="2340471" y="0"/>
        <a:ext cx="2125265" cy="2121406"/>
      </dsp:txXfrm>
    </dsp:sp>
    <dsp:sp modelId="{53AAAADF-971A-4A3D-9ADE-2D8BAAEF876F}">
      <dsp:nvSpPr>
        <dsp:cNvPr id="0" name=""/>
        <dsp:cNvSpPr/>
      </dsp:nvSpPr>
      <dsp:spPr>
        <a:xfrm>
          <a:off x="4678263" y="0"/>
          <a:ext cx="2125265" cy="2121406"/>
        </a:xfrm>
        <a:prstGeom prst="rect">
          <a:avLst/>
        </a:prstGeom>
        <a:gradFill rotWithShape="0">
          <a:gsLst>
            <a:gs pos="0">
              <a:schemeClr val="accent3">
                <a:hueOff val="7500177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7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7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0" tIns="228600" rIns="360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b="1" kern="1200" dirty="0"/>
            <a:t>$31B</a:t>
          </a:r>
        </a:p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Enterprise AI revenues by 2025</a:t>
          </a:r>
        </a:p>
      </dsp:txBody>
      <dsp:txXfrm>
        <a:off x="4678263" y="0"/>
        <a:ext cx="2125265" cy="2121406"/>
      </dsp:txXfrm>
    </dsp:sp>
    <dsp:sp modelId="{4DF85229-3623-4B06-9418-24F944FDD0DC}">
      <dsp:nvSpPr>
        <dsp:cNvPr id="0" name=""/>
        <dsp:cNvSpPr/>
      </dsp:nvSpPr>
      <dsp:spPr>
        <a:xfrm>
          <a:off x="7018733" y="3"/>
          <a:ext cx="2125265" cy="2133596"/>
        </a:xfrm>
        <a:prstGeom prst="rect">
          <a:avLst/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b="1" kern="1200" dirty="0"/>
            <a:t>84%</a:t>
          </a:r>
        </a:p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% of companies investing in AI</a:t>
          </a:r>
        </a:p>
      </dsp:txBody>
      <dsp:txXfrm>
        <a:off x="7018733" y="3"/>
        <a:ext cx="2125265" cy="2133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19243-C9CF-4EE2-A036-968BDAD5E85B}">
      <dsp:nvSpPr>
        <dsp:cNvPr id="0" name=""/>
        <dsp:cNvSpPr/>
      </dsp:nvSpPr>
      <dsp:spPr>
        <a:xfrm>
          <a:off x="2678" y="82296"/>
          <a:ext cx="2125265" cy="21214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28.5%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Error rate in 2010 for image labeling</a:t>
          </a:r>
        </a:p>
      </dsp:txBody>
      <dsp:txXfrm>
        <a:off x="2678" y="82296"/>
        <a:ext cx="2125265" cy="2121406"/>
      </dsp:txXfrm>
    </dsp:sp>
    <dsp:sp modelId="{8C9C5358-51B7-4094-879D-F469FA46611E}">
      <dsp:nvSpPr>
        <dsp:cNvPr id="0" name=""/>
        <dsp:cNvSpPr/>
      </dsp:nvSpPr>
      <dsp:spPr>
        <a:xfrm>
          <a:off x="2340471" y="82296"/>
          <a:ext cx="2125265" cy="2121406"/>
        </a:xfrm>
        <a:prstGeom prst="rect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2.5%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Error rate in 2017 for image labeling</a:t>
          </a:r>
        </a:p>
      </dsp:txBody>
      <dsp:txXfrm>
        <a:off x="2340471" y="82296"/>
        <a:ext cx="2125265" cy="2121406"/>
      </dsp:txXfrm>
    </dsp:sp>
    <dsp:sp modelId="{53AAAADF-971A-4A3D-9ADE-2D8BAAEF876F}">
      <dsp:nvSpPr>
        <dsp:cNvPr id="0" name=""/>
        <dsp:cNvSpPr/>
      </dsp:nvSpPr>
      <dsp:spPr>
        <a:xfrm>
          <a:off x="4678263" y="82296"/>
          <a:ext cx="2125265" cy="2121406"/>
        </a:xfrm>
        <a:prstGeom prst="rect">
          <a:avLst/>
        </a:prstGeom>
        <a:gradFill rotWithShape="0">
          <a:gsLst>
            <a:gs pos="0">
              <a:schemeClr val="accent4">
                <a:hueOff val="-2976514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4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4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7B</a:t>
          </a:r>
          <a:endParaRPr lang="en-US" sz="2000" b="1" kern="1200" dirty="0"/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Number of AI-powered digital assistants 2020</a:t>
          </a:r>
        </a:p>
      </dsp:txBody>
      <dsp:txXfrm>
        <a:off x="4678263" y="82296"/>
        <a:ext cx="2125265" cy="2121406"/>
      </dsp:txXfrm>
    </dsp:sp>
    <dsp:sp modelId="{4DF85229-3623-4B06-9418-24F944FDD0DC}">
      <dsp:nvSpPr>
        <dsp:cNvPr id="0" name=""/>
        <dsp:cNvSpPr/>
      </dsp:nvSpPr>
      <dsp:spPr>
        <a:xfrm>
          <a:off x="7018733" y="76201"/>
          <a:ext cx="2125265" cy="2121406"/>
        </a:xfrm>
        <a:prstGeom prst="rect">
          <a:avLst/>
        </a:prstGeom>
        <a:gradFill rotWithShape="0">
          <a:gsLst>
            <a:gs pos="0">
              <a:schemeClr val="accent4">
                <a:hueOff val="-4464771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1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1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3584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Number of cores in Nvidia’s GPU</a:t>
          </a:r>
        </a:p>
      </dsp:txBody>
      <dsp:txXfrm>
        <a:off x="7018733" y="76201"/>
        <a:ext cx="2125265" cy="2121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19243-C9CF-4EE2-A036-968BDAD5E85B}">
      <dsp:nvSpPr>
        <dsp:cNvPr id="0" name=""/>
        <dsp:cNvSpPr/>
      </dsp:nvSpPr>
      <dsp:spPr>
        <a:xfrm>
          <a:off x="0" y="158496"/>
          <a:ext cx="2125265" cy="212140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0" tIns="182880" rIns="3600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14x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Growth in AI startups in the US since 2000</a:t>
          </a:r>
        </a:p>
      </dsp:txBody>
      <dsp:txXfrm>
        <a:off x="0" y="158496"/>
        <a:ext cx="2125265" cy="2121406"/>
      </dsp:txXfrm>
    </dsp:sp>
    <dsp:sp modelId="{8C9C5358-51B7-4094-879D-F469FA46611E}">
      <dsp:nvSpPr>
        <dsp:cNvPr id="0" name=""/>
        <dsp:cNvSpPr/>
      </dsp:nvSpPr>
      <dsp:spPr>
        <a:xfrm>
          <a:off x="2340471" y="158496"/>
          <a:ext cx="2125265" cy="2121406"/>
        </a:xfrm>
        <a:prstGeom prst="rect">
          <a:avLst/>
        </a:prstGeom>
        <a:gradFill rotWithShape="0">
          <a:gsLst>
            <a:gs pos="0">
              <a:schemeClr val="accent3">
                <a:hueOff val="3750089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9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9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0" tIns="182880" rIns="3600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6x</a:t>
          </a:r>
          <a:r>
            <a:rPr lang="en-US" sz="2000" b="1" kern="1200" dirty="0"/>
            <a:t> 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Annual VC investment in AI startups in the US</a:t>
          </a:r>
        </a:p>
      </dsp:txBody>
      <dsp:txXfrm>
        <a:off x="2340471" y="158496"/>
        <a:ext cx="2125265" cy="2121406"/>
      </dsp:txXfrm>
    </dsp:sp>
    <dsp:sp modelId="{53AAAADF-971A-4A3D-9ADE-2D8BAAEF876F}">
      <dsp:nvSpPr>
        <dsp:cNvPr id="0" name=""/>
        <dsp:cNvSpPr/>
      </dsp:nvSpPr>
      <dsp:spPr>
        <a:xfrm>
          <a:off x="4678263" y="158496"/>
          <a:ext cx="2125265" cy="2121406"/>
        </a:xfrm>
        <a:prstGeom prst="rect">
          <a:avLst/>
        </a:prstGeom>
        <a:gradFill rotWithShape="0">
          <a:gsLst>
            <a:gs pos="0">
              <a:schemeClr val="accent3">
                <a:hueOff val="7500177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7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7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1/5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Proportion of workers relying on AI by 2021</a:t>
          </a:r>
        </a:p>
      </dsp:txBody>
      <dsp:txXfrm>
        <a:off x="4678263" y="158496"/>
        <a:ext cx="2125265" cy="2121406"/>
      </dsp:txXfrm>
    </dsp:sp>
    <dsp:sp modelId="{4DF85229-3623-4B06-9418-24F944FDD0DC}">
      <dsp:nvSpPr>
        <dsp:cNvPr id="0" name=""/>
        <dsp:cNvSpPr/>
      </dsp:nvSpPr>
      <dsp:spPr>
        <a:xfrm>
          <a:off x="7018733" y="186473"/>
          <a:ext cx="2125265" cy="2121406"/>
        </a:xfrm>
        <a:prstGeom prst="rect">
          <a:avLst/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0" tIns="182880" rIns="3600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4.5x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Growth in jobs requiring AI skills since 2013</a:t>
          </a:r>
        </a:p>
      </dsp:txBody>
      <dsp:txXfrm>
        <a:off x="7018733" y="186473"/>
        <a:ext cx="2125265" cy="2121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27C6B-8F9D-4F76-89A8-5D5F21E8339F}">
      <dsp:nvSpPr>
        <dsp:cNvPr id="0" name=""/>
        <dsp:cNvSpPr/>
      </dsp:nvSpPr>
      <dsp:spPr>
        <a:xfrm>
          <a:off x="6826999" y="2333716"/>
          <a:ext cx="2043170" cy="20432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B53DA-CB22-4C3E-9485-5D144D264DB0}">
      <dsp:nvSpPr>
        <dsp:cNvPr id="0" name=""/>
        <dsp:cNvSpPr/>
      </dsp:nvSpPr>
      <dsp:spPr>
        <a:xfrm>
          <a:off x="6895339" y="2401837"/>
          <a:ext cx="1907367" cy="1907032"/>
        </a:xfrm>
        <a:prstGeom prst="ellipse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i="1" kern="1200" dirty="0" smtClean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director_aiml@greatlearning.in</a:t>
          </a:r>
          <a:endParaRPr lang="en-GB" sz="1400" i="1" kern="1200" dirty="0">
            <a:solidFill>
              <a:sysClr val="window" lastClr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167820" y="2674321"/>
        <a:ext cx="1362405" cy="1362063"/>
      </dsp:txXfrm>
    </dsp:sp>
    <dsp:sp modelId="{588A5109-1A81-47AA-B723-8C56AB530BC9}">
      <dsp:nvSpPr>
        <dsp:cNvPr id="0" name=""/>
        <dsp:cNvSpPr/>
      </dsp:nvSpPr>
      <dsp:spPr>
        <a:xfrm rot="2700000">
          <a:off x="4706712" y="2333572"/>
          <a:ext cx="2043203" cy="2043203"/>
        </a:xfrm>
        <a:prstGeom prst="teardrop">
          <a:avLst>
            <a:gd name="adj" fmla="val 100000"/>
          </a:avLst>
        </a:prstGeom>
        <a:solidFill>
          <a:schemeClr val="accent3">
            <a:hueOff val="3750089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3DD8D-9541-427B-BB21-E54CAAF8A906}">
      <dsp:nvSpPr>
        <dsp:cNvPr id="0" name=""/>
        <dsp:cNvSpPr/>
      </dsp:nvSpPr>
      <dsp:spPr>
        <a:xfrm>
          <a:off x="4783829" y="2401837"/>
          <a:ext cx="1907367" cy="1907032"/>
        </a:xfrm>
        <a:prstGeom prst="ellipse">
          <a:avLst/>
        </a:prstGeom>
        <a:solidFill>
          <a:srgbClr val="A5A5A5">
            <a:hueOff val="1807066"/>
            <a:satOff val="66667"/>
            <a:lumOff val="-980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Rakesh Tiwari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0" i="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rakesh.t@greatlearning.in</a:t>
          </a:r>
          <a:br>
            <a:rPr lang="en-IN" sz="1400" b="0" i="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IN" sz="1400" b="0" i="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GM Operations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056310" y="2674321"/>
        <a:ext cx="1362405" cy="1362063"/>
      </dsp:txXfrm>
    </dsp:sp>
    <dsp:sp modelId="{FF4D6EA3-E66D-433C-AB31-289CB64E597B}">
      <dsp:nvSpPr>
        <dsp:cNvPr id="0" name=""/>
        <dsp:cNvSpPr/>
      </dsp:nvSpPr>
      <dsp:spPr>
        <a:xfrm rot="2700000">
          <a:off x="2603963" y="2333572"/>
          <a:ext cx="2043203" cy="2043203"/>
        </a:xfrm>
        <a:prstGeom prst="teardrop">
          <a:avLst>
            <a:gd name="adj" fmla="val 100000"/>
          </a:avLst>
        </a:prstGeom>
        <a:solidFill>
          <a:schemeClr val="accent3">
            <a:hueOff val="7500177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5A9AE-E17A-407C-92AB-8CE9E0D2DD6C}">
      <dsp:nvSpPr>
        <dsp:cNvPr id="0" name=""/>
        <dsp:cNvSpPr/>
      </dsp:nvSpPr>
      <dsp:spPr>
        <a:xfrm>
          <a:off x="2672319" y="2401837"/>
          <a:ext cx="1907367" cy="1907032"/>
        </a:xfrm>
        <a:prstGeom prst="ellipse">
          <a:avLst/>
        </a:prstGeom>
        <a:solidFill>
          <a:srgbClr val="A5A5A5">
            <a:hueOff val="903533"/>
            <a:satOff val="33333"/>
            <a:lumOff val="-490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Ujjwal Kumar Singh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ujjwal@greatlearning.in</a:t>
          </a:r>
          <a:br>
            <a:rPr lang="en-US" sz="1400" kern="120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US" sz="1400" kern="120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Senior Operations Manager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944801" y="2674321"/>
        <a:ext cx="1362405" cy="1362063"/>
      </dsp:txXfrm>
    </dsp:sp>
    <dsp:sp modelId="{779D0700-407F-47D8-A067-98EA9B4BF204}">
      <dsp:nvSpPr>
        <dsp:cNvPr id="0" name=""/>
        <dsp:cNvSpPr/>
      </dsp:nvSpPr>
      <dsp:spPr>
        <a:xfrm rot="2700000">
          <a:off x="492454" y="2333572"/>
          <a:ext cx="2043203" cy="2043203"/>
        </a:xfrm>
        <a:prstGeom prst="teardrop">
          <a:avLst>
            <a:gd name="adj" fmla="val 100000"/>
          </a:avLst>
        </a:prstGeom>
        <a:solidFill>
          <a:schemeClr val="accent3">
            <a:hueOff val="11250266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F3C55-4665-470A-885D-281057C4F77C}">
      <dsp:nvSpPr>
        <dsp:cNvPr id="0" name=""/>
        <dsp:cNvSpPr/>
      </dsp:nvSpPr>
      <dsp:spPr>
        <a:xfrm>
          <a:off x="560810" y="2401837"/>
          <a:ext cx="1907367" cy="1907032"/>
        </a:xfrm>
        <a:prstGeom prst="ellipse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Program Manager</a:t>
          </a:r>
        </a:p>
      </dsp:txBody>
      <dsp:txXfrm>
        <a:off x="833291" y="2674321"/>
        <a:ext cx="1362405" cy="1362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8017E-701C-40F2-917C-E7A09CD7E215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983F1-1F49-499E-8C15-F1AACBC37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8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5e5b7b6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5e5b7b6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51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26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&amp; 2. IDC</a:t>
            </a:r>
            <a:r>
              <a:rPr lang="en-US" baseline="0" dirty="0"/>
              <a:t> estimates - https://</a:t>
            </a:r>
            <a:r>
              <a:rPr lang="en-US" baseline="0" dirty="0" err="1"/>
              <a:t>www.idc.com</a:t>
            </a:r>
            <a:r>
              <a:rPr lang="en-US" baseline="0" dirty="0"/>
              <a:t>/</a:t>
            </a:r>
            <a:r>
              <a:rPr lang="en-US" baseline="0" dirty="0" err="1"/>
              <a:t>getdoc.jsp?containerId</a:t>
            </a:r>
            <a:r>
              <a:rPr lang="en-US" baseline="0" dirty="0"/>
              <a:t>=prUS43095417</a:t>
            </a:r>
          </a:p>
          <a:p>
            <a:pPr marL="0" indent="0">
              <a:buNone/>
            </a:pPr>
            <a:r>
              <a:rPr lang="en-US" baseline="0" dirty="0"/>
              <a:t>3. &amp; 4. </a:t>
            </a:r>
            <a:r>
              <a:rPr lang="en-US" baseline="0" dirty="0" err="1"/>
              <a:t>Statista</a:t>
            </a:r>
            <a:r>
              <a:rPr lang="en-US" baseline="0" dirty="0"/>
              <a:t> estimates https://</a:t>
            </a:r>
            <a:r>
              <a:rPr lang="en-US" baseline="0" dirty="0" err="1"/>
              <a:t>www.statista.com</a:t>
            </a:r>
            <a:r>
              <a:rPr lang="en-US" baseline="0" dirty="0"/>
              <a:t>/statistics/607612/worldwide-artificial-intelligence-for-enterprise-applications/</a:t>
            </a:r>
          </a:p>
          <a:p>
            <a:pPr marL="0" indent="0">
              <a:buNone/>
            </a:pPr>
            <a:r>
              <a:rPr lang="en-US" dirty="0"/>
              <a:t>5., 6., 9.</a:t>
            </a:r>
            <a:r>
              <a:rPr lang="en-US" baseline="0" dirty="0"/>
              <a:t>10. &amp; 12. AI Index 2017 report (Stanford) - http://</a:t>
            </a:r>
            <a:r>
              <a:rPr lang="en-US" baseline="0" dirty="0" err="1"/>
              <a:t>cdn.aiindex.org</a:t>
            </a:r>
            <a:r>
              <a:rPr lang="en-US" baseline="0" dirty="0"/>
              <a:t>/2017-report.pdf</a:t>
            </a:r>
          </a:p>
          <a:p>
            <a:pPr marL="0" indent="0">
              <a:buNone/>
            </a:pPr>
            <a:r>
              <a:rPr lang="en-US" baseline="0" dirty="0"/>
              <a:t>7. IHS </a:t>
            </a:r>
            <a:r>
              <a:rPr lang="en-US" baseline="0" dirty="0" err="1"/>
              <a:t>Markit</a:t>
            </a:r>
            <a:r>
              <a:rPr lang="en-US" baseline="0" dirty="0"/>
              <a:t> estimate</a:t>
            </a:r>
          </a:p>
          <a:p>
            <a:pPr marL="0" indent="0">
              <a:buNone/>
            </a:pPr>
            <a:r>
              <a:rPr lang="en-US" baseline="0" dirty="0"/>
              <a:t>8. https://</a:t>
            </a:r>
            <a:r>
              <a:rPr lang="en-US" baseline="0" dirty="0" err="1"/>
              <a:t>www.forbes.com</a:t>
            </a:r>
            <a:r>
              <a:rPr lang="en-US" baseline="0" dirty="0"/>
              <a:t>/sites/</a:t>
            </a:r>
            <a:r>
              <a:rPr lang="en-US" baseline="0" dirty="0" err="1"/>
              <a:t>janakirammsv</a:t>
            </a:r>
            <a:r>
              <a:rPr lang="en-US" baseline="0" dirty="0"/>
              <a:t>/2017/08/07/in-the-era-of-artificial-intelligence-</a:t>
            </a:r>
            <a:r>
              <a:rPr lang="en-US" baseline="0" dirty="0" err="1"/>
              <a:t>gpus</a:t>
            </a:r>
            <a:r>
              <a:rPr lang="en-US" baseline="0" dirty="0"/>
              <a:t>-are-the-new-</a:t>
            </a:r>
            <a:r>
              <a:rPr lang="en-US" baseline="0" dirty="0" err="1"/>
              <a:t>cpus</a:t>
            </a:r>
            <a:r>
              <a:rPr lang="en-US" baseline="0" dirty="0"/>
              <a:t>/2/#150c6c664efa</a:t>
            </a:r>
          </a:p>
          <a:p>
            <a:pPr marL="0" indent="0">
              <a:buNone/>
            </a:pPr>
            <a:r>
              <a:rPr lang="en-US" dirty="0"/>
              <a:t>11. Gartner report - https://</a:t>
            </a:r>
            <a:r>
              <a:rPr lang="en-US" dirty="0" err="1"/>
              <a:t>www.gartner.com</a:t>
            </a:r>
            <a:r>
              <a:rPr lang="en-US" dirty="0"/>
              <a:t>/newsroom/id/3837763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F2376-BA96-495D-BB1D-B574E28FFEB2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690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0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0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0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1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58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77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968673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1171575" y="-19050"/>
            <a:ext cx="6800850" cy="60483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238125" y="4756150"/>
            <a:ext cx="8667750" cy="1003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" y="5721350"/>
            <a:ext cx="866775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269556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7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8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3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0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6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4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2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2D015-200E-416E-8B4D-1B29A544A7DF}" type="datetimeFigureOut">
              <a:rPr lang="en-US" smtClean="0"/>
              <a:t>17/01/20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01138-B932-449D-90AB-202A3D4C9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2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s://www.scmp.com/business/companies/article/2076225/de-beers-fights-fakes-technology-chinas-lab-grown-diamonds" TargetMode="External"/><Relationship Id="rId5" Type="http://schemas.openxmlformats.org/officeDocument/2006/relationships/hyperlink" Target="https://news.microsoft.com/en-in/features/anil-kumble-spektacom-power-bat-microsoft-ai/" TargetMode="External"/><Relationship Id="rId6" Type="http://schemas.openxmlformats.org/officeDocument/2006/relationships/image" Target="../media/image34.png"/><Relationship Id="rId7" Type="http://schemas.openxmlformats.org/officeDocument/2006/relationships/hyperlink" Target="https://www.forbes.com/sites/bernardmarr/2019/03/29/artificial-intelligence-can-now-write-amazing-content-what-does-that-mean-for-humans/%23373a0af50ab0" TargetMode="External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 rotWithShape="1">
          <a:blip r:embed="rId3">
            <a:alphaModFix/>
          </a:blip>
          <a:srcRect b="27604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/>
        </p:nvSpPr>
        <p:spPr>
          <a:xfrm>
            <a:off x="1" y="3480223"/>
            <a:ext cx="1510500" cy="542400"/>
          </a:xfrm>
          <a:prstGeom prst="rect">
            <a:avLst/>
          </a:prstGeom>
          <a:solidFill>
            <a:srgbClr val="365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b="1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PGP</a:t>
            </a:r>
            <a:endParaRPr sz="2400" b="1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7"/>
          <p:cNvSpPr txBox="1"/>
          <p:nvPr/>
        </p:nvSpPr>
        <p:spPr>
          <a:xfrm>
            <a:off x="1" y="4090749"/>
            <a:ext cx="3770700" cy="13041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Artificial Intelligence</a:t>
            </a:r>
            <a:endParaRPr sz="28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&amp; Machine Learning</a:t>
            </a:r>
            <a:endParaRPr sz="28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1" name="Google Shape;71;p17"/>
          <p:cNvGrpSpPr/>
          <p:nvPr/>
        </p:nvGrpSpPr>
        <p:grpSpPr>
          <a:xfrm>
            <a:off x="5773109" y="325824"/>
            <a:ext cx="3350400" cy="542400"/>
            <a:chOff x="5793550" y="173189"/>
            <a:chExt cx="3350400" cy="542400"/>
          </a:xfrm>
        </p:grpSpPr>
        <p:sp>
          <p:nvSpPr>
            <p:cNvPr id="72" name="Google Shape;72;p17"/>
            <p:cNvSpPr/>
            <p:nvPr/>
          </p:nvSpPr>
          <p:spPr>
            <a:xfrm>
              <a:off x="5793550" y="173189"/>
              <a:ext cx="3350400" cy="542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>
                <a:highlight>
                  <a:srgbClr val="FFFFFF"/>
                </a:highlight>
              </a:endParaRPr>
            </a:p>
          </p:txBody>
        </p:sp>
        <p:pic>
          <p:nvPicPr>
            <p:cNvPr id="73" name="Google Shape;7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08476" y="173189"/>
              <a:ext cx="1563649" cy="54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52281" y="314451"/>
              <a:ext cx="1321960" cy="2598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482143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5">
            <a:extLst>
              <a:ext uri="{FF2B5EF4-FFF2-40B4-BE49-F238E27FC236}">
                <a16:creationId xmlns="" xmlns:a16="http://schemas.microsoft.com/office/drawing/2014/main" id="{FF8B4E6C-9189-5B4F-A712-B28B16D341CA}"/>
              </a:ext>
            </a:extLst>
          </p:cNvPr>
          <p:cNvSpPr txBox="1"/>
          <p:nvPr/>
        </p:nvSpPr>
        <p:spPr>
          <a:xfrm>
            <a:off x="304800" y="341294"/>
            <a:ext cx="6364224" cy="5760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600" b="1" dirty="0">
                <a:latin typeface="Helvetica" pitchFamily="2" charset="0"/>
                <a:ea typeface="Calibri"/>
                <a:cs typeface="Calibri"/>
                <a:sym typeface="Calibri"/>
              </a:rPr>
              <a:t>What do we mean we say AI?</a:t>
            </a:r>
          </a:p>
        </p:txBody>
      </p:sp>
      <p:pic>
        <p:nvPicPr>
          <p:cNvPr id="2" name="Picture 1" descr="Screen Shot 2018-06-29 at 12.57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350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591" y="6569666"/>
            <a:ext cx="591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Source: Frank Chen @ a16z, “AI: What’s working and what’s not”</a:t>
            </a:r>
          </a:p>
        </p:txBody>
      </p:sp>
      <p:sp>
        <p:nvSpPr>
          <p:cNvPr id="3" name="Up Arrow 2"/>
          <p:cNvSpPr/>
          <p:nvPr/>
        </p:nvSpPr>
        <p:spPr>
          <a:xfrm>
            <a:off x="1386583" y="5468259"/>
            <a:ext cx="484632" cy="978408"/>
          </a:xfrm>
          <a:prstGeom prst="upArrow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2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5">
            <a:extLst>
              <a:ext uri="{FF2B5EF4-FFF2-40B4-BE49-F238E27FC236}">
                <a16:creationId xmlns="" xmlns:a16="http://schemas.microsoft.com/office/drawing/2014/main" id="{FF8B4E6C-9189-5B4F-A712-B28B16D341CA}"/>
              </a:ext>
            </a:extLst>
          </p:cNvPr>
          <p:cNvSpPr txBox="1"/>
          <p:nvPr/>
        </p:nvSpPr>
        <p:spPr>
          <a:xfrm>
            <a:off x="304800" y="341294"/>
            <a:ext cx="6364224" cy="5760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600" b="1" dirty="0">
                <a:latin typeface="Helvetica" pitchFamily="2" charset="0"/>
                <a:ea typeface="Calibri"/>
                <a:cs typeface="Calibri"/>
                <a:sym typeface="Calibri"/>
              </a:rPr>
              <a:t>Super AI?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9605" y="2846855"/>
            <a:ext cx="5883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badi MT Condensed Extra Bold"/>
                <a:cs typeface="Abadi MT Condensed Extra Bold"/>
              </a:rPr>
              <a:t>“I worry about Super AI in the same way that I worry about overpopulation on Mars.”</a:t>
            </a:r>
          </a:p>
          <a:p>
            <a:pPr algn="r"/>
            <a:r>
              <a:rPr lang="en-US" i="1" dirty="0"/>
              <a:t>- Andrew Ng</a:t>
            </a:r>
          </a:p>
        </p:txBody>
      </p:sp>
    </p:spTree>
    <p:extLst>
      <p:ext uri="{BB962C8B-B14F-4D97-AF65-F5344CB8AC3E}">
        <p14:creationId xmlns:p14="http://schemas.microsoft.com/office/powerpoint/2010/main" val="2929759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5">
            <a:extLst>
              <a:ext uri="{FF2B5EF4-FFF2-40B4-BE49-F238E27FC236}">
                <a16:creationId xmlns="" xmlns:a16="http://schemas.microsoft.com/office/drawing/2014/main" id="{FF8B4E6C-9189-5B4F-A712-B28B16D341CA}"/>
              </a:ext>
            </a:extLst>
          </p:cNvPr>
          <p:cNvSpPr txBox="1"/>
          <p:nvPr/>
        </p:nvSpPr>
        <p:spPr>
          <a:xfrm>
            <a:off x="369595" y="341294"/>
            <a:ext cx="6364224" cy="5760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600" b="1" dirty="0" smtClean="0">
                <a:solidFill>
                  <a:srgbClr val="000000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A lot older than you had imagined</a:t>
            </a:r>
            <a:endParaRPr lang="en-US" sz="2600" b="1" dirty="0">
              <a:solidFill>
                <a:srgbClr val="000000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4947" y="1403684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1943</a:t>
            </a:r>
            <a:endParaRPr 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70526" y="1403684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Alan Turing and Grey Walter work on “intelligent machines”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14947" y="1764631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1950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70526" y="1764631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Isaac Asimov publishes I, Robot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14947" y="2138947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1950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70526" y="2138947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John McCarthy coins the phrase “Artificial Intelligence”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14947" y="2486526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1968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70526" y="2486526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2001: A Space Odyssey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947" y="2807367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1969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70526" y="2807367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Shakey</a:t>
            </a:r>
            <a:r>
              <a:rPr lang="en-US" sz="1600" dirty="0" smtClean="0"/>
              <a:t> the </a:t>
            </a:r>
            <a:r>
              <a:rPr lang="en-US" sz="1600" dirty="0"/>
              <a:t>R</a:t>
            </a:r>
            <a:r>
              <a:rPr lang="en-US" sz="1600" dirty="0" smtClean="0"/>
              <a:t>obot disappoints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14947" y="3154947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1973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470526" y="3154947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AI Winter &amp; </a:t>
            </a:r>
            <a:r>
              <a:rPr lang="en-US" sz="1600" dirty="0" err="1" smtClean="0"/>
              <a:t>Lighthill</a:t>
            </a:r>
            <a:r>
              <a:rPr lang="en-US" sz="1600" dirty="0" smtClean="0"/>
              <a:t> Report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14947" y="3515894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1981</a:t>
            </a:r>
            <a:endParaRPr 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470526" y="3515894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Expert systems implemented by Digital Equipment Corp. 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14947" y="3863473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1990</a:t>
            </a:r>
            <a:endParaRPr 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470526" y="3863473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Rodney Brooks proposes bio-inspired AI (incl. Neural Nets)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14947" y="4211052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1997</a:t>
            </a:r>
            <a:endParaRPr 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470526" y="4211052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Deep Blue beat Kasparov in Chess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14947" y="4571999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2002</a:t>
            </a:r>
            <a:endParaRPr 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470526" y="4571999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iRobot creates Roomba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614947" y="4906210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2005</a:t>
            </a:r>
            <a:endParaRPr lang="en-US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470526" y="4906210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Boston Dynamics makes the Big Dog 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14947" y="5253789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2008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470526" y="5253789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iPhones first shipped with a speech recognition app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614947" y="5588000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2009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470526" y="5588000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Waymo</a:t>
            </a:r>
            <a:r>
              <a:rPr lang="en-US" sz="1600" dirty="0" smtClean="0"/>
              <a:t> (self-driving car) founded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14947" y="5935578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2011</a:t>
            </a:r>
            <a:endParaRPr lang="en-US" sz="1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70526" y="5935578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Watson took on the Jeopardy champ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6673" y="1764642"/>
            <a:ext cx="3118110" cy="17539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r="26798"/>
          <a:stretch/>
        </p:blipFill>
        <p:spPr>
          <a:xfrm>
            <a:off x="7248358" y="1877426"/>
            <a:ext cx="1387642" cy="10662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37" y="3175023"/>
            <a:ext cx="1989221" cy="11189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631" y="4333019"/>
            <a:ext cx="1991896" cy="11224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/>
          <a:srcRect l="17073" t="16463" r="17073" b="11585"/>
          <a:stretch/>
        </p:blipFill>
        <p:spPr>
          <a:xfrm>
            <a:off x="5681576" y="4251162"/>
            <a:ext cx="1082843" cy="78873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3895" y="4670035"/>
            <a:ext cx="2272632" cy="18938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/>
          <a:srcRect l="9808" t="11314" r="7896"/>
          <a:stretch/>
        </p:blipFill>
        <p:spPr>
          <a:xfrm>
            <a:off x="7165476" y="5470277"/>
            <a:ext cx="1537368" cy="1106995"/>
          </a:xfrm>
          <a:prstGeom prst="rect">
            <a:avLst/>
          </a:prstGeom>
        </p:spPr>
      </p:pic>
      <p:sp>
        <p:nvSpPr>
          <p:cNvPr id="39" name="5-Point Star 38"/>
          <p:cNvSpPr/>
          <p:nvPr/>
        </p:nvSpPr>
        <p:spPr>
          <a:xfrm>
            <a:off x="240639" y="4572001"/>
            <a:ext cx="387684" cy="379684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69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5">
            <a:extLst>
              <a:ext uri="{FF2B5EF4-FFF2-40B4-BE49-F238E27FC236}">
                <a16:creationId xmlns="" xmlns:a16="http://schemas.microsoft.com/office/drawing/2014/main" id="{FF8B4E6C-9189-5B4F-A712-B28B16D341CA}"/>
              </a:ext>
            </a:extLst>
          </p:cNvPr>
          <p:cNvSpPr txBox="1"/>
          <p:nvPr/>
        </p:nvSpPr>
        <p:spPr>
          <a:xfrm>
            <a:off x="369595" y="341294"/>
            <a:ext cx="6364224" cy="5760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600" b="1" dirty="0" smtClean="0">
                <a:solidFill>
                  <a:srgbClr val="000000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A modern history</a:t>
            </a:r>
            <a:endParaRPr lang="en-US" sz="2600" b="1" dirty="0">
              <a:solidFill>
                <a:srgbClr val="000000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4947" y="1403684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2012</a:t>
            </a:r>
            <a:endParaRPr 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70526" y="1403684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Siri</a:t>
            </a:r>
            <a:r>
              <a:rPr lang="en-US" sz="1600" dirty="0" smtClean="0"/>
              <a:t>, Google Now, </a:t>
            </a:r>
            <a:r>
              <a:rPr lang="en-US" sz="1600" dirty="0" err="1" smtClean="0"/>
              <a:t>Cortana</a:t>
            </a:r>
            <a:r>
              <a:rPr lang="en-US" sz="1600" dirty="0" smtClean="0"/>
              <a:t> launched commercially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14947" y="1764631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2013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70526" y="1764631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Never Ending Image Learner launched at CMU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14947" y="2138947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2015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70526" y="2138947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AlphaGo</a:t>
            </a:r>
            <a:r>
              <a:rPr lang="en-US" sz="1600" dirty="0" smtClean="0"/>
              <a:t> started beating humans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14947" y="2486526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2016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70526" y="2486526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AlphaGo</a:t>
            </a:r>
            <a:r>
              <a:rPr lang="en-US" sz="1600" dirty="0" smtClean="0"/>
              <a:t> beats the Go World Champion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947" y="2807367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2018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70526" y="2807367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Alibaba</a:t>
            </a:r>
            <a:r>
              <a:rPr lang="en-US" sz="1600" dirty="0" smtClean="0"/>
              <a:t> language processing outscores humans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14947" y="3154947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2018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470526" y="3154947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Google announces Duplex, voice assistant (generation)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14947" y="3515894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2018</a:t>
            </a:r>
            <a:endParaRPr 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470526" y="3515894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Waymo</a:t>
            </a:r>
            <a:r>
              <a:rPr lang="en-US" sz="1600" dirty="0" smtClean="0"/>
              <a:t> One public use in Phoenix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14947" y="3863473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2019</a:t>
            </a:r>
            <a:endParaRPr 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470526" y="3863473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Deepfakes</a:t>
            </a:r>
            <a:r>
              <a:rPr lang="en-US" sz="1600" dirty="0" smtClean="0"/>
              <a:t> </a:t>
            </a:r>
            <a:r>
              <a:rPr lang="mr-IN" sz="1600" dirty="0" smtClean="0"/>
              <a:t>–</a:t>
            </a:r>
            <a:r>
              <a:rPr lang="en-US" sz="1600" dirty="0" smtClean="0"/>
              <a:t> generation &amp; synthesis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14947" y="4211052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2019</a:t>
            </a:r>
            <a:endParaRPr 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470526" y="4211052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Medical diagnosis equal to humans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14947" y="4571999"/>
            <a:ext cx="6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2019</a:t>
            </a:r>
            <a:endParaRPr 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470526" y="4571999"/>
            <a:ext cx="7045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ALS, MS &amp; Stroke patients communicate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9" y="4959684"/>
            <a:ext cx="2937608" cy="17207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t="18102" b="9792"/>
          <a:stretch/>
        </p:blipFill>
        <p:spPr>
          <a:xfrm>
            <a:off x="5253790" y="3502526"/>
            <a:ext cx="3599875" cy="195178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948" y="4973051"/>
            <a:ext cx="3111196" cy="171115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095" y="1336756"/>
            <a:ext cx="1632649" cy="1483985"/>
          </a:xfrm>
          <a:prstGeom prst="rect">
            <a:avLst/>
          </a:prstGeom>
        </p:spPr>
      </p:pic>
      <p:pic>
        <p:nvPicPr>
          <p:cNvPr id="42" name="Picture 41" descr="Alpha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93" y="1838687"/>
            <a:ext cx="2544171" cy="12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55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_Image_BC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1" y="938510"/>
            <a:ext cx="7317915" cy="5760000"/>
          </a:xfrm>
          <a:prstGeom prst="rect">
            <a:avLst/>
          </a:prstGeom>
        </p:spPr>
      </p:pic>
      <p:sp>
        <p:nvSpPr>
          <p:cNvPr id="7" name="Shape 95">
            <a:extLst>
              <a:ext uri="{FF2B5EF4-FFF2-40B4-BE49-F238E27FC236}">
                <a16:creationId xmlns="" xmlns:a16="http://schemas.microsoft.com/office/drawing/2014/main" id="{FF8B4E6C-9189-5B4F-A712-B28B16D341CA}"/>
              </a:ext>
            </a:extLst>
          </p:cNvPr>
          <p:cNvSpPr txBox="1"/>
          <p:nvPr/>
        </p:nvSpPr>
        <p:spPr>
          <a:xfrm>
            <a:off x="369595" y="341294"/>
            <a:ext cx="6364224" cy="5760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600" b="1" dirty="0">
                <a:solidFill>
                  <a:srgbClr val="000000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AI demystified</a:t>
            </a:r>
          </a:p>
        </p:txBody>
      </p:sp>
    </p:spTree>
    <p:extLst>
      <p:ext uri="{BB962C8B-B14F-4D97-AF65-F5344CB8AC3E}">
        <p14:creationId xmlns:p14="http://schemas.microsoft.com/office/powerpoint/2010/main" val="114420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8" y="1772197"/>
            <a:ext cx="3530777" cy="3213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31" y="1772197"/>
            <a:ext cx="4304109" cy="3213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541" y="5219785"/>
            <a:ext cx="250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Amount of data being generated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7952" y="5219785"/>
            <a:ext cx="250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of computing resources</a:t>
            </a:r>
          </a:p>
        </p:txBody>
      </p:sp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F8B4E6C-9189-5B4F-A712-B28B16D341CA}"/>
              </a:ext>
            </a:extLst>
          </p:cNvPr>
          <p:cNvSpPr txBox="1"/>
          <p:nvPr/>
        </p:nvSpPr>
        <p:spPr>
          <a:xfrm>
            <a:off x="369595" y="341294"/>
            <a:ext cx="6364224" cy="5760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600" b="1" dirty="0">
                <a:solidFill>
                  <a:srgbClr val="000000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Why is AI suddenly a big deal?</a:t>
            </a:r>
          </a:p>
        </p:txBody>
      </p:sp>
    </p:spTree>
    <p:extLst>
      <p:ext uri="{BB962C8B-B14F-4D97-AF65-F5344CB8AC3E}">
        <p14:creationId xmlns:p14="http://schemas.microsoft.com/office/powerpoint/2010/main" val="79666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C9DCAE-C6A5-41D0-B6F3-BB5017D3BE2C}" type="slidenum">
              <a:rPr lang="en-US" sz="16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16</a:t>
            </a:fld>
            <a:endParaRPr lang="en-US" sz="16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56386587"/>
              </p:ext>
            </p:extLst>
          </p:nvPr>
        </p:nvGraphicFramePr>
        <p:xfrm>
          <a:off x="0" y="0"/>
          <a:ext cx="91440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57142322"/>
              </p:ext>
            </p:extLst>
          </p:nvPr>
        </p:nvGraphicFramePr>
        <p:xfrm>
          <a:off x="0" y="2286000"/>
          <a:ext cx="91440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864019"/>
              </p:ext>
            </p:extLst>
          </p:nvPr>
        </p:nvGraphicFramePr>
        <p:xfrm>
          <a:off x="0" y="4572000"/>
          <a:ext cx="9144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46567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91180"/>
            <a:ext cx="8458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In places you couldn’t imagine</a:t>
            </a:r>
            <a:endParaRPr lang="en-US" sz="2600" b="1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550" r="7433"/>
          <a:stretch/>
        </p:blipFill>
        <p:spPr>
          <a:xfrm>
            <a:off x="2497215" y="1350231"/>
            <a:ext cx="2498937" cy="17146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32746" y="2017741"/>
            <a:ext cx="6399294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/>
              <a:t>Jewellery</a:t>
            </a:r>
            <a:endParaRPr lang="en-US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5215670" y="2038259"/>
            <a:ext cx="35920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hlinkClick r:id="rId4"/>
              </a:rPr>
              <a:t>Fighting Fakes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232746" y="3820832"/>
            <a:ext cx="6399294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/>
              <a:t>Sports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1232746" y="5585362"/>
            <a:ext cx="6399294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/>
              <a:t>Journalism</a:t>
            </a:r>
            <a:endParaRPr lang="en-US" sz="1600" b="1" dirty="0"/>
          </a:p>
        </p:txBody>
      </p:sp>
      <p:sp>
        <p:nvSpPr>
          <p:cNvPr id="12" name="Rectangle 11"/>
          <p:cNvSpPr/>
          <p:nvPr/>
        </p:nvSpPr>
        <p:spPr>
          <a:xfrm>
            <a:off x="5215670" y="3841350"/>
            <a:ext cx="35920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hlinkClick r:id="rId5"/>
              </a:rPr>
              <a:t>Smart Cricket Bats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r="5342"/>
          <a:stretch/>
        </p:blipFill>
        <p:spPr>
          <a:xfrm>
            <a:off x="2479248" y="3123026"/>
            <a:ext cx="2520533" cy="1775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48828" y="5605880"/>
            <a:ext cx="35920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hlinkClick r:id="rId7"/>
              </a:rPr>
              <a:t>Pre-written articles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6624" y="4999789"/>
            <a:ext cx="2440504" cy="155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0" grpId="0"/>
      <p:bldP spid="11" grpId="0"/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91180"/>
            <a:ext cx="8458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Explains why everyone is learning AI</a:t>
            </a:r>
          </a:p>
        </p:txBody>
      </p:sp>
      <p:pic>
        <p:nvPicPr>
          <p:cNvPr id="2" name="Picture 1" descr="Screen Shot 2018-04-04 at 20.24.1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" r="1385" b="1507"/>
          <a:stretch/>
        </p:blipFill>
        <p:spPr>
          <a:xfrm>
            <a:off x="1473900" y="1499615"/>
            <a:ext cx="6120000" cy="44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91180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dirty="0">
                <a:solidFill>
                  <a:schemeClr val="tx2">
                    <a:lumMod val="50000"/>
                  </a:schemeClr>
                </a:solidFill>
              </a:rPr>
              <a:t>…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 and ML!</a:t>
            </a:r>
          </a:p>
        </p:txBody>
      </p:sp>
      <p:pic>
        <p:nvPicPr>
          <p:cNvPr id="3" name="Picture 2" descr="Screen Shot 2018-04-04 at 20.25.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213" b="1876"/>
          <a:stretch/>
        </p:blipFill>
        <p:spPr>
          <a:xfrm>
            <a:off x="1473899" y="1443261"/>
            <a:ext cx="6120000" cy="45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9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5879" y="2473644"/>
            <a:ext cx="5209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0" i="0" dirty="0">
                <a:solidFill>
                  <a:srgbClr val="444444"/>
                </a:solidFill>
                <a:effectLst/>
                <a:latin typeface="Calibri"/>
                <a:cs typeface="Calibri"/>
              </a:rPr>
              <a:t>Director at Great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391180"/>
            <a:ext cx="8458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Harish Subramanian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55879" y="2966046"/>
            <a:ext cx="5209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444444"/>
                </a:solidFill>
                <a:latin typeface="Calibri"/>
                <a:cs typeface="Calibri"/>
              </a:rPr>
              <a:t>MBA from Kellogg School of Management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444444"/>
                </a:solidFill>
                <a:latin typeface="Calibri"/>
                <a:cs typeface="Calibri"/>
              </a:rPr>
              <a:t>MS from The University of Texas, </a:t>
            </a:r>
            <a:r>
              <a:rPr lang="en-US" sz="1600" dirty="0" smtClean="0">
                <a:solidFill>
                  <a:srgbClr val="444444"/>
                </a:solidFill>
                <a:latin typeface="Calibri"/>
                <a:cs typeface="Calibri"/>
              </a:rPr>
              <a:t>Austin</a:t>
            </a:r>
            <a:br>
              <a:rPr lang="en-US" sz="1600" dirty="0" smtClean="0">
                <a:solidFill>
                  <a:srgbClr val="444444"/>
                </a:solidFill>
                <a:latin typeface="Calibri"/>
                <a:cs typeface="Calibri"/>
              </a:rPr>
            </a:br>
            <a:r>
              <a:rPr lang="en-US" sz="1600" dirty="0" smtClean="0">
                <a:solidFill>
                  <a:srgbClr val="444444"/>
                </a:solidFill>
                <a:latin typeface="Calibri"/>
                <a:cs typeface="Calibri"/>
              </a:rPr>
              <a:t>Machine Learning, Intelligent Robotics &amp; AI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5879" y="3837081"/>
            <a:ext cx="52094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444444"/>
                </a:solidFill>
                <a:latin typeface="Calibri"/>
                <a:cs typeface="Calibri"/>
              </a:rPr>
              <a:t>In Education </a:t>
            </a:r>
            <a:r>
              <a:rPr lang="en-US" sz="1600" dirty="0">
                <a:solidFill>
                  <a:srgbClr val="444444"/>
                </a:solidFill>
                <a:latin typeface="Calibri"/>
                <a:cs typeface="Calibri"/>
              </a:rPr>
              <a:t>for over </a:t>
            </a:r>
            <a:r>
              <a:rPr lang="en-US" sz="1600" dirty="0" smtClean="0">
                <a:solidFill>
                  <a:srgbClr val="444444"/>
                </a:solidFill>
                <a:latin typeface="Calibri"/>
                <a:cs typeface="Calibri"/>
              </a:rPr>
              <a:t>6 </a:t>
            </a:r>
            <a:r>
              <a:rPr lang="en-US" sz="1600" dirty="0">
                <a:solidFill>
                  <a:srgbClr val="444444"/>
                </a:solidFill>
                <a:latin typeface="Calibri"/>
                <a:cs typeface="Calibri"/>
              </a:rPr>
              <a:t>years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444444"/>
                </a:solidFill>
                <a:latin typeface="Calibri"/>
                <a:cs typeface="Calibri"/>
              </a:rPr>
              <a:t>Formerly at Boston Consulting </a:t>
            </a:r>
            <a:r>
              <a:rPr lang="en-US" sz="1600" dirty="0" smtClean="0">
                <a:solidFill>
                  <a:srgbClr val="444444"/>
                </a:solidFill>
                <a:latin typeface="Calibri"/>
                <a:cs typeface="Calibri"/>
              </a:rPr>
              <a:t>Group - New York, Toronto and Johannesburg Offices</a:t>
            </a:r>
            <a:endParaRPr lang="en-US" sz="1600" dirty="0">
              <a:solidFill>
                <a:srgbClr val="444444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444444"/>
                </a:solidFill>
                <a:latin typeface="Calibri"/>
                <a:cs typeface="Calibri"/>
              </a:rPr>
              <a:t>Built Algorithms at </a:t>
            </a:r>
            <a:r>
              <a:rPr lang="en-US" sz="1600" dirty="0" smtClean="0">
                <a:solidFill>
                  <a:srgbClr val="444444"/>
                </a:solidFill>
                <a:latin typeface="Calibri"/>
                <a:cs typeface="Calibri"/>
              </a:rPr>
              <a:t>Murex in N. America &amp; E. Asia</a:t>
            </a:r>
            <a:endParaRPr lang="en-US" sz="1600" dirty="0">
              <a:solidFill>
                <a:srgbClr val="444444"/>
              </a:solidFill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9" y="2449286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66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91180"/>
            <a:ext cx="8458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Skills that companies look for</a:t>
            </a:r>
          </a:p>
        </p:txBody>
      </p:sp>
      <p:pic>
        <p:nvPicPr>
          <p:cNvPr id="3" name="Picture 2" descr="Screen Shot 2019-12-14 at 06.25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778000"/>
            <a:ext cx="7696200" cy="330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8000" y="5267158"/>
            <a:ext cx="5467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The basics still matter!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1689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91180"/>
            <a:ext cx="8458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Big divide: Industrial Application vs. Cutting-Edge</a:t>
            </a:r>
            <a:endParaRPr lang="en-US" sz="2600" b="1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45" y="1368927"/>
            <a:ext cx="591006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5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590800"/>
            <a:ext cx="9144000" cy="10688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19200" y="2819400"/>
            <a:ext cx="670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The Program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93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95300" y="533401"/>
            <a:ext cx="8077200" cy="5562599"/>
            <a:chOff x="495300" y="533401"/>
            <a:chExt cx="8077200" cy="5562599"/>
          </a:xfrm>
        </p:grpSpPr>
        <p:sp>
          <p:nvSpPr>
            <p:cNvPr id="5" name="Rectangle 4"/>
            <p:cNvSpPr/>
            <p:nvPr/>
          </p:nvSpPr>
          <p:spPr>
            <a:xfrm>
              <a:off x="495300" y="533401"/>
              <a:ext cx="8077200" cy="5503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en-US" sz="2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/>
                  <a:ea typeface="Roboto" panose="02000000000000000000" pitchFamily="2" charset="0"/>
                  <a:cs typeface="Helvetica"/>
                </a:rPr>
                <a:t>                        PGP-AIML: The Basics</a:t>
              </a:r>
              <a:endParaRPr lang="en-US" sz="2500" dirty="0">
                <a:cs typeface="Helvetica"/>
              </a:endParaRPr>
            </a:p>
            <a:p>
              <a:pPr>
                <a:lnSpc>
                  <a:spcPct val="120000"/>
                </a:lnSpc>
              </a:pPr>
              <a:r>
                <a:rPr lang="en-US" dirty="0">
                  <a:cs typeface="Helvetica"/>
                </a:rPr>
                <a:t>Your program:</a:t>
              </a:r>
            </a:p>
            <a:p>
              <a:pPr marL="742950" lvl="1" indent="-285750">
                <a:lnSpc>
                  <a:spcPct val="120000"/>
                </a:lnSpc>
                <a:buFont typeface="Arial"/>
                <a:buChar char="•"/>
              </a:pPr>
              <a:r>
                <a:rPr lang="en-US" dirty="0">
                  <a:cs typeface="Helvetica"/>
                </a:rPr>
                <a:t>Occurs one weekend every month (alternate months are 3-day residencies)</a:t>
              </a:r>
            </a:p>
            <a:p>
              <a:pPr marL="742950" lvl="1" indent="-285750">
                <a:lnSpc>
                  <a:spcPct val="120000"/>
                </a:lnSpc>
                <a:buFont typeface="Arial"/>
                <a:buChar char="•"/>
              </a:pPr>
              <a:r>
                <a:rPr lang="en-US" dirty="0">
                  <a:cs typeface="Helvetica"/>
                </a:rPr>
                <a:t>Each month, the </a:t>
              </a:r>
              <a:r>
                <a:rPr lang="en-GB" dirty="0">
                  <a:cs typeface="Helvetica"/>
                </a:rPr>
                <a:t>program office will announce the schedule and courses for the upcoming month</a:t>
              </a:r>
            </a:p>
            <a:p>
              <a:pPr marL="742950" lvl="1" indent="-285750">
                <a:lnSpc>
                  <a:spcPct val="120000"/>
                </a:lnSpc>
                <a:buFont typeface="Arial"/>
                <a:buChar char="•"/>
              </a:pPr>
              <a:r>
                <a:rPr lang="en-GB" dirty="0">
                  <a:cs typeface="Helvetica"/>
                </a:rPr>
                <a:t>The relevant course(s) will be made available on Olympus</a:t>
              </a:r>
            </a:p>
            <a:p>
              <a:pPr marL="742950" lvl="1" indent="-285750">
                <a:lnSpc>
                  <a:spcPct val="120000"/>
                </a:lnSpc>
                <a:buFont typeface="Arial"/>
                <a:buChar char="•"/>
              </a:pPr>
              <a:r>
                <a:rPr lang="en-GB" dirty="0">
                  <a:cs typeface="Helvetica"/>
                </a:rPr>
                <a:t>Pre-reads and other important information will be posted prior to the class session. Please check and </a:t>
              </a:r>
              <a:r>
                <a:rPr lang="en-GB" b="1" dirty="0">
                  <a:cs typeface="Helvetica"/>
                </a:rPr>
                <a:t>ensure</a:t>
              </a:r>
              <a:r>
                <a:rPr lang="en-GB" dirty="0">
                  <a:cs typeface="Helvetica"/>
                </a:rPr>
                <a:t> you’ve done the work before the session</a:t>
              </a:r>
            </a:p>
            <a:p>
              <a:pPr marL="742950" lvl="1" indent="-285750">
                <a:lnSpc>
                  <a:spcPct val="120000"/>
                </a:lnSpc>
                <a:buFont typeface="Arial"/>
                <a:buChar char="•"/>
              </a:pPr>
              <a:endParaRPr lang="en-GB" dirty="0">
                <a:cs typeface="Helvetica"/>
              </a:endParaRPr>
            </a:p>
            <a:p>
              <a:pPr>
                <a:lnSpc>
                  <a:spcPct val="120000"/>
                </a:lnSpc>
              </a:pPr>
              <a:r>
                <a:rPr lang="en-US" dirty="0">
                  <a:cs typeface="Helvetica"/>
                </a:rPr>
                <a:t>Over the course of the program:</a:t>
              </a:r>
              <a:endParaRPr lang="en-GB" dirty="0">
                <a:cs typeface="Helvetica"/>
              </a:endParaRPr>
            </a:p>
            <a:p>
              <a:pPr marL="742950" lvl="1" indent="-285750">
                <a:lnSpc>
                  <a:spcPct val="120000"/>
                </a:lnSpc>
                <a:buFont typeface="Arial"/>
                <a:buChar char="•"/>
              </a:pPr>
              <a:r>
                <a:rPr lang="en-GB" dirty="0">
                  <a:cs typeface="Helvetica"/>
                </a:rPr>
                <a:t>You are required to attend all the courses, and complete the corresponding lab sessions in class, and assessments (quiz, projects) out of class. </a:t>
              </a:r>
            </a:p>
            <a:p>
              <a:pPr marL="742950" lvl="1" indent="-285750">
                <a:lnSpc>
                  <a:spcPct val="120000"/>
                </a:lnSpc>
                <a:buFont typeface="Arial"/>
                <a:buChar char="•"/>
              </a:pPr>
              <a:r>
                <a:rPr lang="en-GB" dirty="0">
                  <a:cs typeface="Helvetica"/>
                </a:rPr>
                <a:t>Class sessions are recorded and available on Olympus </a:t>
              </a:r>
            </a:p>
            <a:p>
              <a:pPr lvl="1">
                <a:lnSpc>
                  <a:spcPct val="120000"/>
                </a:lnSpc>
              </a:pPr>
              <a:endParaRPr lang="en-GB" dirty="0">
                <a:cs typeface="Helvetica"/>
              </a:endParaRPr>
            </a:p>
            <a:p>
              <a:pPr lvl="1">
                <a:lnSpc>
                  <a:spcPct val="120000"/>
                </a:lnSpc>
              </a:pPr>
              <a:endParaRPr lang="en-GB" dirty="0">
                <a:cs typeface="Helvetica"/>
              </a:endParaRPr>
            </a:p>
            <a:p>
              <a:pPr lvl="1">
                <a:lnSpc>
                  <a:spcPct val="120000"/>
                </a:lnSpc>
              </a:pPr>
              <a:endParaRPr lang="en-GB" sz="1600" dirty="0">
                <a:latin typeface="Helvetica"/>
                <a:cs typeface="Helvetica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76300" y="5486400"/>
              <a:ext cx="769620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Get very, very comfortable with Olympus 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2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Roboto" panose="02000000000000000000" pitchFamily="2" charset="0"/>
                <a:cs typeface="Fontin Sans Bold"/>
              </a:rPr>
              <a:t>PGP-AIML: Program Outline</a:t>
            </a:r>
            <a:endParaRPr lang="en-US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ea typeface="Roboto" panose="02000000000000000000" pitchFamily="2" charset="0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4800" y="5167784"/>
            <a:ext cx="83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Note</a:t>
            </a:r>
            <a:r>
              <a:rPr lang="en-US" sz="1200" i="1" dirty="0"/>
              <a:t>: Course sequence and structure is subject to change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01949" y="6611779"/>
            <a:ext cx="2832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i="1" kern="0" dirty="0">
                <a:solidFill>
                  <a:srgbClr val="FFFFFF">
                    <a:lumMod val="5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mr-IN" sz="1000" i="1" kern="0" dirty="0">
                <a:solidFill>
                  <a:srgbClr val="FFFFFF">
                    <a:lumMod val="5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1000" i="1" kern="0" dirty="0">
                <a:solidFill>
                  <a:srgbClr val="FFFFFF">
                    <a:lumMod val="5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 For Great Learning use only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052360" y="956538"/>
            <a:ext cx="4567640" cy="792000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Python for AI &amp; ML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Visualization basics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Statistics &amp; Probability for AI &amp; ML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316408" y="955180"/>
            <a:ext cx="1728695" cy="792000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Foundations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052360" y="1799646"/>
            <a:ext cx="4567640" cy="1091533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Supervised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Learning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Ensemble Techniques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Unsupervised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Learning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Recommendation systems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Feature Engineering, and Model Selection &amp; Tuning</a:t>
            </a:r>
            <a:endParaRPr lang="en-US" sz="1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16408" y="1804066"/>
            <a:ext cx="1728695" cy="1091534"/>
          </a:xfrm>
          <a:prstGeom prst="round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Machine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052360" y="2971800"/>
            <a:ext cx="4567640" cy="792000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Neural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Networks</a:t>
            </a:r>
            <a:r>
              <a:rPr lang="en-US" sz="1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endParaRPr lang="en-US" sz="1400" kern="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Deep Learning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Tensor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Flow, Keras and other libraries 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316408" y="2971800"/>
            <a:ext cx="1728695" cy="792000"/>
          </a:xfrm>
          <a:prstGeom prst="round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Deep Learning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052360" y="3811358"/>
            <a:ext cx="4567640" cy="864000"/>
          </a:xfrm>
          <a:prstGeom prst="roundRect">
            <a:avLst/>
          </a:prstGeom>
          <a:solidFill>
            <a:srgbClr val="1F497D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Deep Learning applied to images using CNNs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Pre-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processing,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data augmentation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Transfer Learning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400" kern="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Semantic Segmentation, Object Detection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316408" y="3810000"/>
            <a:ext cx="1728695" cy="864000"/>
          </a:xfrm>
          <a:prstGeom prst="roundRect">
            <a:avLst/>
          </a:prstGeom>
          <a:solidFill>
            <a:srgbClr val="1F497D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Vision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3052360" y="4725758"/>
            <a:ext cx="4567640" cy="827774"/>
          </a:xfrm>
          <a:prstGeom prst="roundRect">
            <a:avLst/>
          </a:prstGeom>
          <a:solidFill>
            <a:srgbClr val="1F497D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Statistical NLP, summarization and similarity measures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Sequence modeling - RNN</a:t>
            </a:r>
            <a:r>
              <a:rPr lang="en-US" sz="1400" kern="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LSTM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&amp; GRU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Neural Machine Translation &amp; Attention Models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316408" y="4724400"/>
            <a:ext cx="1728695" cy="827774"/>
          </a:xfrm>
          <a:prstGeom prst="roundRect">
            <a:avLst/>
          </a:prstGeom>
          <a:solidFill>
            <a:srgbClr val="1F497D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NLP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052360" y="5602398"/>
            <a:ext cx="4567640" cy="49360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400" kern="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Reinforcement Learning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Generative Adversarial Networks (GANs)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316408" y="5601040"/>
            <a:ext cx="1728695" cy="49360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Special topics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" name="Left Bracket 46"/>
          <p:cNvSpPr/>
          <p:nvPr/>
        </p:nvSpPr>
        <p:spPr>
          <a:xfrm>
            <a:off x="985454" y="967822"/>
            <a:ext cx="157546" cy="2765978"/>
          </a:xfrm>
          <a:prstGeom prst="leftBracket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8" name="Left Bracket 47"/>
          <p:cNvSpPr/>
          <p:nvPr/>
        </p:nvSpPr>
        <p:spPr>
          <a:xfrm>
            <a:off x="985454" y="3810000"/>
            <a:ext cx="157546" cy="1707122"/>
          </a:xfrm>
          <a:prstGeom prst="leftBracket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 rot="16200000">
            <a:off x="-158437" y="2145781"/>
            <a:ext cx="2287781" cy="276999"/>
          </a:xfrm>
          <a:prstGeom prst="rect">
            <a:avLst/>
          </a:prstGeom>
          <a:solidFill>
            <a:srgbClr val="F7F6F6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sz="12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through ML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425011" y="4552206"/>
            <a:ext cx="1120895" cy="276999"/>
          </a:xfrm>
          <a:prstGeom prst="rect">
            <a:avLst/>
          </a:prstGeom>
          <a:solidFill>
            <a:srgbClr val="F7F6F6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sz="1200" b="1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 lang="en-US" sz="1200" b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671254" y="5871900"/>
            <a:ext cx="628401" cy="276999"/>
          </a:xfrm>
          <a:prstGeom prst="rect">
            <a:avLst/>
          </a:prstGeom>
          <a:solidFill>
            <a:srgbClr val="F7F6F6"/>
          </a:solidFill>
        </p:spPr>
        <p:txBody>
          <a:bodyPr wrap="square" lIns="36000" rIns="36000" rtlCol="0">
            <a:spAutoFit/>
          </a:bodyPr>
          <a:lstStyle/>
          <a:p>
            <a:pPr defTabSz="914400"/>
            <a:endParaRPr lang="en-US" sz="1200" b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052360" y="6135798"/>
            <a:ext cx="4567640" cy="49360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400" kern="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Capstone Project</a:t>
            </a:r>
            <a:endParaRPr lang="en-US" sz="1400" kern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400" kern="0" dirty="0" err="1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Hackathon</a:t>
            </a:r>
            <a:endParaRPr lang="en-US" sz="1400" kern="0" dirty="0" smtClean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316408" y="6134440"/>
            <a:ext cx="1728695" cy="49360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Projects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049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Roboto" panose="02000000000000000000" pitchFamily="2" charset="0"/>
                <a:cs typeface="Helvetica"/>
              </a:rPr>
              <a:t>In-class and External Labs</a:t>
            </a:r>
            <a:endParaRPr lang="en-US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ea typeface="Roboto" panose="02000000000000000000" pitchFamily="2" charset="0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066800"/>
            <a:ext cx="7848600" cy="317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600" dirty="0" smtClean="0">
                <a:cs typeface="Helvetica"/>
              </a:rPr>
              <a:t>Labs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Integral part of the AIML program; Hands on practice </a:t>
            </a:r>
            <a:r>
              <a:rPr lang="en-US" dirty="0" smtClean="0"/>
              <a:t>for the learners </a:t>
            </a:r>
            <a:r>
              <a:rPr lang="en-US" dirty="0"/>
              <a:t>on the topics covered in residency. </a:t>
            </a:r>
            <a:endParaRPr lang="en-US" dirty="0" smtClean="0"/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dirty="0" smtClean="0">
                <a:cs typeface="Helvetica"/>
              </a:rPr>
              <a:t>In-class </a:t>
            </a:r>
            <a:r>
              <a:rPr lang="en-IN" dirty="0">
                <a:cs typeface="Helvetica"/>
              </a:rPr>
              <a:t>Lab: MUST be completed by the end of the </a:t>
            </a:r>
            <a:r>
              <a:rPr lang="en-IN" dirty="0" smtClean="0">
                <a:cs typeface="Helvetica"/>
              </a:rPr>
              <a:t>class.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dirty="0" smtClean="0">
                <a:cs typeface="Helvetica"/>
              </a:rPr>
              <a:t>External </a:t>
            </a:r>
            <a:r>
              <a:rPr lang="en-IN" dirty="0">
                <a:cs typeface="Helvetica"/>
              </a:rPr>
              <a:t>lab: Slightly more advanced, and you have more time to complete and submit these. </a:t>
            </a:r>
            <a:endParaRPr lang="en-IN" dirty="0" smtClean="0">
              <a:cs typeface="Helvetica"/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Internal </a:t>
            </a:r>
            <a:r>
              <a:rPr lang="en-US" dirty="0"/>
              <a:t>labs have lab experts to assist the candidates with their queries </a:t>
            </a:r>
            <a:endParaRPr lang="en-US" dirty="0" smtClean="0"/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"/>
              </a:rPr>
              <a:t>Part of the repository you </a:t>
            </a:r>
            <a:r>
              <a:rPr lang="en-US" dirty="0" smtClean="0">
                <a:cs typeface="Helvetica"/>
              </a:rPr>
              <a:t>build</a:t>
            </a:r>
            <a:endParaRPr lang="en-US" dirty="0">
              <a:cs typeface="Helvetica"/>
            </a:endParaRP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4191000"/>
            <a:ext cx="7848600" cy="1834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600" dirty="0" smtClean="0">
                <a:cs typeface="Helvetica"/>
              </a:rPr>
              <a:t>Why Labs?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Learners lacked opportunity to practice their learning of concepts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Learners are expected </a:t>
            </a:r>
            <a:r>
              <a:rPr lang="en-US" dirty="0" smtClean="0"/>
              <a:t>to solve a business problem related to the concepts taught within fixed timeline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847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Roboto" panose="02000000000000000000" pitchFamily="2" charset="0"/>
                <a:cs typeface="Helvetica"/>
              </a:rPr>
              <a:t>Peer Learning</a:t>
            </a:r>
            <a:endParaRPr lang="en-US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ea typeface="Roboto" panose="02000000000000000000" pitchFamily="2" charset="0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388947"/>
            <a:ext cx="7848600" cy="3407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2600">
                <a:cs typeface="Helvetica"/>
              </a:defRPr>
            </a:lvl1pPr>
          </a:lstStyle>
          <a:p>
            <a:r>
              <a:rPr lang="en-US" sz="1800" b="1" dirty="0" smtClean="0"/>
              <a:t>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Diverse </a:t>
            </a:r>
            <a:r>
              <a:rPr lang="en-US" sz="1800" dirty="0"/>
              <a:t>backgrounds (IT, BFSI, Insurance, Manufacturing, etc.) with varied years of experience (</a:t>
            </a:r>
            <a:r>
              <a:rPr lang="en-US" sz="1800" dirty="0" smtClean="0"/>
              <a:t>0-25)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May </a:t>
            </a:r>
            <a:r>
              <a:rPr lang="en-US" sz="1800" dirty="0"/>
              <a:t>or may not have experience in the field of AI &amp; ML 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b="1" dirty="0" smtClean="0"/>
              <a:t>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Curriculum structured </a:t>
            </a:r>
            <a:r>
              <a:rPr lang="en-US" sz="1800" dirty="0"/>
              <a:t>to cater to </a:t>
            </a:r>
            <a:r>
              <a:rPr lang="en-US" sz="1800" dirty="0" smtClean="0"/>
              <a:t>varied 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Learners </a:t>
            </a:r>
            <a:r>
              <a:rPr lang="en-US" sz="1800" dirty="0"/>
              <a:t>with </a:t>
            </a:r>
            <a:r>
              <a:rPr lang="en-US" sz="1800" dirty="0" smtClean="0"/>
              <a:t>limited </a:t>
            </a:r>
            <a:r>
              <a:rPr lang="en-US" sz="1800" dirty="0"/>
              <a:t>experience in the field </a:t>
            </a:r>
            <a:r>
              <a:rPr lang="en-US" sz="1800" dirty="0" smtClean="0"/>
              <a:t>will </a:t>
            </a:r>
            <a:r>
              <a:rPr lang="en-US" sz="1800" dirty="0"/>
              <a:t>have to put in more effort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Learners </a:t>
            </a:r>
            <a:r>
              <a:rPr lang="en-US" sz="1800" dirty="0"/>
              <a:t>with experience in ML </a:t>
            </a:r>
            <a:r>
              <a:rPr lang="en-US" sz="1800" dirty="0" smtClean="0"/>
              <a:t>contribute to others’ learning and strengthen their own perspective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236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Roboto" panose="02000000000000000000" pitchFamily="2" charset="0"/>
                <a:cs typeface="Helvetica"/>
              </a:rPr>
              <a:t>What to Expect</a:t>
            </a:r>
            <a:endParaRPr lang="en-US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ea typeface="Roboto" panose="02000000000000000000" pitchFamily="2" charset="0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388947"/>
            <a:ext cx="7848600" cy="3407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2600">
                <a:cs typeface="Helvetica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1800" dirty="0" smtClean="0"/>
              <a:t>Different </a:t>
            </a:r>
            <a:r>
              <a:rPr lang="en-US" sz="1800" dirty="0"/>
              <a:t>faculty </a:t>
            </a:r>
            <a:r>
              <a:rPr lang="en-US" sz="1800" dirty="0" smtClean="0"/>
              <a:t>with diverse experiences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1800" dirty="0" smtClean="0"/>
              <a:t>Mix </a:t>
            </a:r>
            <a:r>
              <a:rPr lang="en-US" sz="1800" dirty="0"/>
              <a:t>of theoretical concepts &amp; </a:t>
            </a:r>
            <a:r>
              <a:rPr lang="en-US" sz="1800" dirty="0" smtClean="0"/>
              <a:t>application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1800" dirty="0" smtClean="0"/>
              <a:t>Courses such </a:t>
            </a:r>
            <a:r>
              <a:rPr lang="en-US" sz="1800" dirty="0"/>
              <a:t>as Python for Machine Learning, Feature Selection, Model Performance &amp; Hyperparameter Tuning, Statistical NLP and GAN’s are more </a:t>
            </a:r>
            <a:r>
              <a:rPr lang="en-US" sz="1800" dirty="0" smtClean="0"/>
              <a:t>application-heavy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 smtClean="0"/>
              <a:t>On </a:t>
            </a:r>
            <a:r>
              <a:rPr lang="en-US" sz="1800" dirty="0"/>
              <a:t>average, </a:t>
            </a:r>
            <a:r>
              <a:rPr lang="en-US" sz="1800" dirty="0" smtClean="0"/>
              <a:t>calibrated so that an </a:t>
            </a:r>
            <a:r>
              <a:rPr lang="en-US" sz="1800" dirty="0"/>
              <a:t>hour </a:t>
            </a:r>
            <a:r>
              <a:rPr lang="en-US" sz="1800" dirty="0" smtClean="0"/>
              <a:t>of work every </a:t>
            </a:r>
            <a:r>
              <a:rPr lang="en-US" sz="1800" dirty="0"/>
              <a:t>day </a:t>
            </a:r>
            <a:r>
              <a:rPr lang="en-US" sz="1800" dirty="0" smtClean="0"/>
              <a:t>should ensure you complete the </a:t>
            </a:r>
            <a:r>
              <a:rPr lang="en-US" sz="1800" dirty="0"/>
              <a:t>first 6 months of the program </a:t>
            </a:r>
            <a:r>
              <a:rPr lang="en-US" sz="1800" dirty="0" smtClean="0"/>
              <a:t>with ease</a:t>
            </a: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After 6 months, with </a:t>
            </a:r>
            <a:r>
              <a:rPr lang="en-US" sz="1800" dirty="0" smtClean="0"/>
              <a:t>the Capstone </a:t>
            </a:r>
            <a:r>
              <a:rPr lang="en-US" sz="1800" dirty="0"/>
              <a:t>project running in parallel, an additional 2 – 3 hours of time every week </a:t>
            </a:r>
            <a:r>
              <a:rPr lang="en-US" sz="1800" dirty="0" smtClean="0"/>
              <a:t>may be needed</a:t>
            </a:r>
            <a:endParaRPr lang="en-US" sz="1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4849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Roboto" panose="02000000000000000000" pitchFamily="2" charset="0"/>
                <a:cs typeface="Helvetica"/>
              </a:rPr>
              <a:t>Projects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914400"/>
            <a:ext cx="8229600" cy="579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One per course*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Online, at home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Submission by deadline (no extensions)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Individual (or group) effort </a:t>
            </a:r>
            <a:r>
              <a:rPr lang="mr-IN" dirty="0">
                <a:cs typeface="Helvetica"/>
              </a:rPr>
              <a:t>–</a:t>
            </a:r>
            <a:r>
              <a:rPr lang="en-US" dirty="0">
                <a:cs typeface="Helvetica"/>
              </a:rPr>
              <a:t> no asking for solutions!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Program office support will be limited to clarifications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Main, graded portion of the program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Part of your e-portfolio, and </a:t>
            </a:r>
            <a:r>
              <a:rPr lang="en-US" dirty="0" err="1">
                <a:cs typeface="Helvetica"/>
              </a:rPr>
              <a:t>github</a:t>
            </a:r>
            <a:r>
              <a:rPr lang="en-US" dirty="0">
                <a:cs typeface="Helvetica"/>
              </a:rPr>
              <a:t> repository that you will share with the world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IN" dirty="0">
                <a:cs typeface="Helvetica"/>
              </a:rPr>
              <a:t>Open Data: We try to use a wide range of open data for your projects </a:t>
            </a:r>
            <a:r>
              <a:rPr lang="mr-IN" dirty="0">
                <a:cs typeface="Helvetica"/>
              </a:rPr>
              <a:t>–</a:t>
            </a:r>
            <a:r>
              <a:rPr lang="en-IN" dirty="0">
                <a:cs typeface="Helvetica"/>
              </a:rPr>
              <a:t> that way you can showcase, and share on GitHub.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IN" dirty="0">
                <a:cs typeface="Helvetica"/>
              </a:rPr>
              <a:t>Also important to benchmark against the world</a:t>
            </a:r>
          </a:p>
          <a:p>
            <a:pPr>
              <a:lnSpc>
                <a:spcPct val="120000"/>
              </a:lnSpc>
            </a:pPr>
            <a:endParaRPr lang="en-US" dirty="0"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dirty="0">
                <a:cs typeface="Helvetica"/>
              </a:rPr>
              <a:t>Expect a non-linear path to project completion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Dead-ends, false starts, errors are all part of the learning process</a:t>
            </a:r>
          </a:p>
          <a:p>
            <a:endParaRPr lang="en-US" dirty="0">
              <a:cs typeface="Helvetica"/>
            </a:endParaRPr>
          </a:p>
          <a:p>
            <a:r>
              <a:rPr lang="en-US" dirty="0">
                <a:cs typeface="Helvetica"/>
              </a:rPr>
              <a:t>Program Specialist will clarify the objectives, and troubleshoot any environment issues, but will not provide hints or solutions</a:t>
            </a:r>
          </a:p>
          <a:p>
            <a:endParaRPr lang="en-US" dirty="0">
              <a:latin typeface="+mj-lt"/>
              <a:cs typeface="Helvetica"/>
            </a:endParaRPr>
          </a:p>
          <a:p>
            <a:endParaRPr lang="en-US" dirty="0"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7271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Roboto" panose="02000000000000000000" pitchFamily="2" charset="0"/>
                <a:cs typeface="Helvetica"/>
              </a:rPr>
              <a:t>Github</a:t>
            </a:r>
            <a:endParaRPr lang="en-US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ea typeface="Roboto" panose="02000000000000000000" pitchFamily="2" charset="0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1429073"/>
            <a:ext cx="7848600" cy="2064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IN" dirty="0">
                <a:latin typeface="+mj-lt"/>
                <a:cs typeface="Helvetica"/>
              </a:rPr>
              <a:t>All your submissions - lab &amp; project MUST be submitted as an URL of Github link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IN" dirty="0">
                <a:latin typeface="+mj-lt"/>
                <a:cs typeface="Helvetica"/>
              </a:rPr>
              <a:t>At the end of the program, showcase all the problems you worked on through your own Github profile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IN" dirty="0">
                <a:latin typeface="+mj-lt"/>
                <a:cs typeface="Helvetica"/>
              </a:rPr>
              <a:t>GitHub explanation at the start of the first lab session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IN" dirty="0">
                <a:latin typeface="+mj-lt"/>
                <a:cs typeface="Helvetica"/>
              </a:rPr>
              <a:t>Additional FAQ’s and support videos in case of questions</a:t>
            </a:r>
            <a:endParaRPr lang="en-US" dirty="0">
              <a:latin typeface="+mj-lt"/>
              <a:cs typeface="Helvetica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3733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rbe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US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Roboto" panose="02000000000000000000" pitchFamily="2" charset="0"/>
                <a:cs typeface="Helvetica"/>
              </a:rPr>
              <a:t>                         Hackathon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7848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Helvetica"/>
              </a:rPr>
              <a:t>Group </a:t>
            </a:r>
            <a:r>
              <a:rPr lang="en-US" dirty="0" err="1">
                <a:latin typeface="+mj-lt"/>
                <a:cs typeface="Helvetica"/>
              </a:rPr>
              <a:t>hackathon</a:t>
            </a:r>
            <a:r>
              <a:rPr lang="en-US" dirty="0">
                <a:latin typeface="+mj-lt"/>
                <a:cs typeface="Helvetica"/>
              </a:rPr>
              <a:t> a part of the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Helvetica"/>
              </a:rPr>
              <a:t>Will combine multiple skills/techniques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Helvetica"/>
              </a:rPr>
              <a:t>Achievement goes in your e-portfolio</a:t>
            </a:r>
          </a:p>
          <a:p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3438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7F7F7F"/>
                </a:solidFill>
                <a:latin typeface="Calibri"/>
              </a:rPr>
              <a:t>About Great Learning</a:t>
            </a:r>
            <a:endParaRPr lang="en-US" sz="3200" b="0" strike="noStrike" spc="-1" dirty="0">
              <a:solidFill>
                <a:srgbClr val="7F7F7F"/>
              </a:solid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India’s leading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</a:rPr>
              <a:t>ed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-tech company focused on helping professionals upskill themselves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On a mission to make every professional future proficient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Offering 12 top ranked programs catering to 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15,000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+ professionals annually.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Robust technology platform and program management capabilities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Delivered 8 million+ learning hours in analytics, data science and ML / AI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89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60960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Roboto" panose="02000000000000000000" pitchFamily="2" charset="0"/>
                <a:cs typeface="Helvetica"/>
              </a:rPr>
              <a:t>Program Office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066800"/>
            <a:ext cx="8534400" cy="269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Helvetica"/>
              </a:rPr>
              <a:t>Program Manager: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First point of call for all program questions </a:t>
            </a:r>
            <a:r>
              <a:rPr lang="mr-IN" dirty="0">
                <a:cs typeface="Helvetica"/>
              </a:rPr>
              <a:t>–</a:t>
            </a:r>
            <a:r>
              <a:rPr lang="en-US" dirty="0">
                <a:cs typeface="Helvetica"/>
              </a:rPr>
              <a:t> schedule, expectations, etc.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First check Olympus for info before asking PO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Helvetica"/>
              </a:rPr>
              <a:t>NOT 24x7 support, so be realistic about </a:t>
            </a:r>
            <a:r>
              <a:rPr lang="en-US" dirty="0" smtClean="0">
                <a:cs typeface="Helvetica"/>
              </a:rPr>
              <a:t>response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Helvetica"/>
            </a:endParaRPr>
          </a:p>
          <a:p>
            <a:endParaRPr lang="en-US" dirty="0" smtClean="0">
              <a:cs typeface="Helvetica"/>
            </a:endParaRPr>
          </a:p>
          <a:p>
            <a:r>
              <a:rPr lang="en-US" b="1" dirty="0" smtClean="0">
                <a:cs typeface="Helvetica"/>
              </a:rPr>
              <a:t>Escalation Matrix:</a:t>
            </a:r>
            <a:endParaRPr lang="en-US" b="1" dirty="0">
              <a:cs typeface="Helvetica"/>
            </a:endParaRPr>
          </a:p>
          <a:p>
            <a:endParaRPr lang="en-US" dirty="0">
              <a:cs typeface="Helvetica"/>
            </a:endParaRPr>
          </a:p>
          <a:p>
            <a:endParaRPr lang="en-US" b="1" dirty="0">
              <a:cs typeface="Helvetica"/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403848"/>
              </p:ext>
            </p:extLst>
          </p:nvPr>
        </p:nvGraphicFramePr>
        <p:xfrm>
          <a:off x="-228600" y="1447800"/>
          <a:ext cx="8939463" cy="6710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308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Roboto" panose="02000000000000000000" pitchFamily="2" charset="0"/>
                <a:cs typeface="Helvetica"/>
              </a:rPr>
              <a:t>Prerequisites	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150774"/>
            <a:ext cx="7848600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sz="16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endParaRPr lang="en-US" sz="16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dirty="0">
                <a:cs typeface="Helvetica"/>
              </a:rPr>
              <a:t>As this is not entirely an introductory program, the faculty will assume that you have a functional understanding of: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>
                <a:cs typeface="Helvetica"/>
              </a:rPr>
              <a:t>Programming </a:t>
            </a:r>
            <a:r>
              <a:rPr lang="mr-IN" dirty="0">
                <a:cs typeface="Helvetica"/>
              </a:rPr>
              <a:t>–</a:t>
            </a:r>
            <a:r>
              <a:rPr lang="en-US" dirty="0">
                <a:cs typeface="Helvetica"/>
              </a:rPr>
              <a:t> you should have the ability to write simple code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>
                <a:cs typeface="Helvetica"/>
              </a:rPr>
              <a:t>High-school  mathematics</a:t>
            </a:r>
            <a:r>
              <a:rPr lang="en-US" dirty="0">
                <a:cs typeface="Helvetica"/>
              </a:rPr>
              <a:t> </a:t>
            </a:r>
            <a:r>
              <a:rPr lang="mr-IN" dirty="0">
                <a:cs typeface="Helvetica"/>
              </a:rPr>
              <a:t>–</a:t>
            </a:r>
            <a:r>
              <a:rPr lang="en-US" dirty="0">
                <a:cs typeface="Helvetica"/>
              </a:rPr>
              <a:t> Elementary stats, probability, matrix algebra.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These will be covered again, but treat the coverage as a refresher </a:t>
            </a:r>
          </a:p>
          <a:p>
            <a:pPr>
              <a:lnSpc>
                <a:spcPct val="120000"/>
              </a:lnSpc>
            </a:pPr>
            <a:endParaRPr lang="en-US" dirty="0">
              <a:cs typeface="Helvetica"/>
            </a:endParaRPr>
          </a:p>
          <a:p>
            <a:pPr>
              <a:lnSpc>
                <a:spcPct val="120000"/>
              </a:lnSpc>
            </a:pPr>
            <a:endParaRPr lang="en-US" dirty="0"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b="1" i="1" dirty="0">
                <a:cs typeface="Helvetica"/>
              </a:rPr>
              <a:t>If you do not meet the prerequisites: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Set aside additional  time to catch up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Build your own toolkit of background reading/work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Most importantly, reach out to the program office to get support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We are here to support your learning journey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686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Roboto" panose="02000000000000000000" pitchFamily="2" charset="0"/>
                <a:cs typeface="Helvetica"/>
              </a:rPr>
              <a:t>Our Expectations</a:t>
            </a:r>
            <a:endParaRPr lang="en-US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ea typeface="Roboto" panose="02000000000000000000" pitchFamily="2" charset="0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914400"/>
            <a:ext cx="7848600" cy="572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>
                <a:cs typeface="Helvetica"/>
              </a:rPr>
              <a:t>Patience</a:t>
            </a:r>
            <a:r>
              <a:rPr lang="en-US" dirty="0">
                <a:cs typeface="Helvetica"/>
              </a:rPr>
              <a:t>: Immense heterogeneity, so the program will start slowly, and pick up steam over the coming weeks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dirty="0">
              <a:cs typeface="Helvetic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>
                <a:cs typeface="Helvetica"/>
              </a:rPr>
              <a:t>Peer Learning</a:t>
            </a:r>
            <a:r>
              <a:rPr lang="en-US" dirty="0">
                <a:cs typeface="Helvetica"/>
              </a:rPr>
              <a:t>: You will learn from and teach each other to reinforce the learning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b="1" dirty="0">
              <a:cs typeface="Helvetic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>
                <a:cs typeface="Helvetica"/>
              </a:rPr>
              <a:t>Consistency: </a:t>
            </a:r>
            <a:r>
              <a:rPr lang="en-US" dirty="0">
                <a:cs typeface="Helvetica"/>
              </a:rPr>
              <a:t>Needing to jump back and forth is very disruptive to the learning experience, so consistently keeping up with the learning outcomes is vital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dirty="0">
              <a:cs typeface="Helvetic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>
                <a:cs typeface="Helvetica"/>
              </a:rPr>
              <a:t>Trust the process: </a:t>
            </a:r>
            <a:r>
              <a:rPr lang="en-US" dirty="0">
                <a:cs typeface="Helvetica"/>
              </a:rPr>
              <a:t>Learning outcomes are at the heart of the program.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Experience from thousands of learners goes into our decisions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We may not always get it right, but we will make things right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endParaRPr lang="en-US" dirty="0">
              <a:cs typeface="Helvetic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>
                <a:cs typeface="Helvetica"/>
              </a:rPr>
              <a:t>No substitute to practice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How better you get has a direct correlation with how much your practice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"/>
              </a:rPr>
              <a:t>Concept of deliberate practice</a:t>
            </a:r>
          </a:p>
          <a:p>
            <a:pPr>
              <a:lnSpc>
                <a:spcPct val="120000"/>
              </a:lnSpc>
            </a:pPr>
            <a:endParaRPr lang="en-US" dirty="0"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48101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0CD1E6-6768-3C45-AE69-1332FE7A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Notable mentions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5EA07EA-1431-8541-8BE8-81B200F3A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Some </a:t>
            </a:r>
            <a:r>
              <a:rPr lang="en-US" sz="1800" dirty="0" smtClean="0"/>
              <a:t>recent </a:t>
            </a:r>
            <a:r>
              <a:rPr lang="en-US" sz="1800" dirty="0"/>
              <a:t>accomplishments of our AIML graduates and learners</a:t>
            </a:r>
            <a:r>
              <a:rPr lang="en-US" sz="1800" dirty="0" smtClean="0"/>
              <a:t>:</a:t>
            </a:r>
          </a:p>
          <a:p>
            <a:endParaRPr lang="en-US" sz="1800" dirty="0"/>
          </a:p>
          <a:p>
            <a:pPr lvl="1"/>
            <a:r>
              <a:rPr lang="en-US" sz="1800" dirty="0"/>
              <a:t>Capstone projects:</a:t>
            </a:r>
          </a:p>
          <a:p>
            <a:pPr lvl="2"/>
            <a:r>
              <a:rPr lang="en-US" sz="1800" dirty="0"/>
              <a:t>Music recommendation engine</a:t>
            </a:r>
          </a:p>
          <a:p>
            <a:pPr lvl="2"/>
            <a:r>
              <a:rPr lang="en-US" sz="1800" dirty="0"/>
              <a:t>Cancer detection (accuracy at par with MIT)</a:t>
            </a:r>
          </a:p>
          <a:p>
            <a:pPr lvl="2"/>
            <a:r>
              <a:rPr lang="en-US" sz="1800" dirty="0"/>
              <a:t>PhD Thesis, Paper submission in </a:t>
            </a:r>
            <a:r>
              <a:rPr lang="en-US" sz="1800" dirty="0" smtClean="0"/>
              <a:t>journals</a:t>
            </a:r>
          </a:p>
          <a:p>
            <a:pPr marL="914400" lvl="2" indent="0">
              <a:buNone/>
            </a:pPr>
            <a:endParaRPr lang="en-US" sz="1800" dirty="0"/>
          </a:p>
          <a:p>
            <a:pPr lvl="1"/>
            <a:r>
              <a:rPr lang="en-US" sz="1800" dirty="0"/>
              <a:t>Career Success</a:t>
            </a:r>
          </a:p>
          <a:p>
            <a:pPr lvl="2"/>
            <a:r>
              <a:rPr lang="en-US" sz="1800" dirty="0"/>
              <a:t>Facebook Hackathon</a:t>
            </a:r>
          </a:p>
          <a:p>
            <a:pPr lvl="2"/>
            <a:r>
              <a:rPr lang="en-US" sz="1800" dirty="0"/>
              <a:t>Companies: BCG, Deloitte, CTS, HCL, Infosys, SAP, Accenture, Ola Electric, JP Morgan, PWC, American Express, EXL, United Health Group </a:t>
            </a:r>
            <a:r>
              <a:rPr lang="en-US" sz="1800" dirty="0" err="1"/>
              <a:t>etc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397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7F7F7F"/>
                </a:solidFill>
                <a:latin typeface="Helvetica"/>
                <a:cs typeface="Helvetica"/>
              </a:rPr>
              <a:t>What does success depend </a:t>
            </a:r>
            <a:r>
              <a:rPr lang="en-US" sz="3200" b="1" dirty="0" smtClean="0">
                <a:solidFill>
                  <a:srgbClr val="7F7F7F"/>
                </a:solidFill>
                <a:latin typeface="Helvetica"/>
                <a:cs typeface="Helvetica"/>
              </a:rPr>
              <a:t>on?</a:t>
            </a:r>
            <a:endParaRPr lang="en-US" sz="3200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7B3A4FD-C850-5744-80BA-2F2BEE586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Grand success comes from daily marginal gains. </a:t>
            </a:r>
            <a:endParaRPr lang="en-US" sz="1800" dirty="0" smtClean="0"/>
          </a:p>
          <a:p>
            <a:r>
              <a:rPr lang="en-US" sz="1800" dirty="0" smtClean="0"/>
              <a:t>There </a:t>
            </a:r>
            <a:r>
              <a:rPr lang="en-US" sz="1800" dirty="0"/>
              <a:t>are no overnight successes and no silver bullets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2C276DC-6A0A-634B-B0B6-77267CFF7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2667000"/>
            <a:ext cx="7226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2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b="1" dirty="0" smtClean="0">
                <a:latin typeface="Helvetica"/>
                <a:cs typeface="Helvetica"/>
              </a:rPr>
              <a:t>Good Luck!</a:t>
            </a:r>
            <a:endParaRPr lang="en-IN" sz="4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4125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7F7F7F"/>
                </a:solidFill>
                <a:latin typeface="Helvetica"/>
                <a:cs typeface="Helvetica"/>
              </a:rPr>
              <a:t>Our academic partners</a:t>
            </a:r>
            <a:endParaRPr lang="en-IN" sz="3200" b="1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93AE992-91A0-6B48-B4A0-A363C1DF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74" y="4648200"/>
            <a:ext cx="31369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E128FE1-0D08-5D4F-8FA0-188B1F271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16" y="1828800"/>
            <a:ext cx="3213100" cy="927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3E3FB5C-8CCB-D04C-BBA4-819E09DBA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87808"/>
            <a:ext cx="2882900" cy="86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D559672-1FF6-4343-9CE3-A46D7BD7E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25" y="1816100"/>
            <a:ext cx="2082800" cy="939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FC2AA16-D91A-5841-8197-2D23CDF75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64567"/>
            <a:ext cx="3581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9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85" y="1676400"/>
            <a:ext cx="416001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4417343" cy="219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85" y="3810000"/>
            <a:ext cx="4160015" cy="214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55773"/>
            <a:ext cx="4369095" cy="2087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F7F7F"/>
                </a:solidFill>
                <a:latin typeface="Helvetica"/>
                <a:cs typeface="Helvetica"/>
              </a:rPr>
              <a:t>Where do our alumni work?</a:t>
            </a:r>
          </a:p>
        </p:txBody>
      </p:sp>
    </p:spTree>
    <p:extLst>
      <p:ext uri="{BB962C8B-B14F-4D97-AF65-F5344CB8AC3E}">
        <p14:creationId xmlns:p14="http://schemas.microsoft.com/office/powerpoint/2010/main" val="29433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DF02C99-7B76-4B4C-865B-F1EAA2324375}"/>
              </a:ext>
            </a:extLst>
          </p:cNvPr>
          <p:cNvSpPr txBox="1"/>
          <p:nvPr/>
        </p:nvSpPr>
        <p:spPr>
          <a:xfrm>
            <a:off x="0" y="3499104"/>
            <a:ext cx="9144000" cy="151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Helvetica" pitchFamily="2" charset="0"/>
              </a:rPr>
              <a:t>What do you envision, when you hear</a:t>
            </a:r>
          </a:p>
          <a:p>
            <a:pPr algn="ctr">
              <a:lnSpc>
                <a:spcPct val="150000"/>
              </a:lnSpc>
            </a:pPr>
            <a:r>
              <a:rPr lang="en-US" sz="3800" b="1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‘Artificial Intelligence’?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F897F8D-7B08-3048-A2A0-5272C2128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00" y="173541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304800" y="341293"/>
            <a:ext cx="8458200" cy="54872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600" b="1" dirty="0">
                <a:solidFill>
                  <a:srgbClr val="000000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A super-intelligent, humanoid robot?</a:t>
            </a:r>
          </a:p>
        </p:txBody>
      </p:sp>
      <p:pic>
        <p:nvPicPr>
          <p:cNvPr id="2" name="Picture 1" descr="ex-machin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34675"/>
          <a:stretch/>
        </p:blipFill>
        <p:spPr>
          <a:xfrm>
            <a:off x="1925409" y="1292351"/>
            <a:ext cx="521698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39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304800" y="341293"/>
            <a:ext cx="8458200" cy="5852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600" b="1" dirty="0">
                <a:solidFill>
                  <a:srgbClr val="000000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A self-driving car?</a:t>
            </a:r>
          </a:p>
        </p:txBody>
      </p:sp>
      <p:pic>
        <p:nvPicPr>
          <p:cNvPr id="3" name="Picture 2" descr="google-artificial-intelligence-first-non-human-driver_dezeen_1568_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17499" r="16469" b="14553"/>
          <a:stretch/>
        </p:blipFill>
        <p:spPr>
          <a:xfrm>
            <a:off x="1008158" y="1210057"/>
            <a:ext cx="7051483" cy="50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ED06CD-A958-A54E-98CA-467308B7A1A2}"/>
              </a:ext>
            </a:extLst>
          </p:cNvPr>
          <p:cNvSpPr txBox="1"/>
          <p:nvPr/>
        </p:nvSpPr>
        <p:spPr>
          <a:xfrm>
            <a:off x="6374454" y="5852160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Google’s </a:t>
            </a:r>
            <a:r>
              <a:rPr lang="en-US" dirty="0" err="1">
                <a:solidFill>
                  <a:schemeClr val="bg1"/>
                </a:solidFill>
              </a:rPr>
              <a:t>Waymo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64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304799" y="341293"/>
            <a:ext cx="8839201" cy="95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600" b="1" dirty="0">
                <a:solidFill>
                  <a:srgbClr val="000000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Or an algorithm that challenges the human intellect?</a:t>
            </a:r>
          </a:p>
        </p:txBody>
      </p:sp>
      <p:pic>
        <p:nvPicPr>
          <p:cNvPr id="2" name="Picture 1" descr="Alpha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1877931"/>
            <a:ext cx="792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6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9387</TotalTime>
  <Words>1859</Words>
  <Application>Microsoft Macintosh PowerPoint</Application>
  <PresentationFormat>On-screen Show (4:3)</PresentationFormat>
  <Paragraphs>295</Paragraphs>
  <Slides>35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Our academic partners</vt:lpstr>
      <vt:lpstr>Where do our alumni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PGP-AIML: Program Outline</vt:lpstr>
      <vt:lpstr>In-class and External Labs</vt:lpstr>
      <vt:lpstr>Peer Learning</vt:lpstr>
      <vt:lpstr>What to Expect</vt:lpstr>
      <vt:lpstr>Projects</vt:lpstr>
      <vt:lpstr>Github</vt:lpstr>
      <vt:lpstr>Program Office</vt:lpstr>
      <vt:lpstr>Prerequisites </vt:lpstr>
      <vt:lpstr>Our Expectations</vt:lpstr>
      <vt:lpstr>Notable mentions </vt:lpstr>
      <vt:lpstr>What does success depend on?</vt:lpstr>
      <vt:lpstr>Good Luck!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PGPBABI Motivation and Expectations</dc:title>
  <dc:creator>admin</dc:creator>
  <cp:lastModifiedBy>Harish Subramanian</cp:lastModifiedBy>
  <cp:revision>175</cp:revision>
  <dcterms:created xsi:type="dcterms:W3CDTF">2017-01-17T07:06:44Z</dcterms:created>
  <dcterms:modified xsi:type="dcterms:W3CDTF">2020-01-17T00:00:21Z</dcterms:modified>
</cp:coreProperties>
</file>